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3" r:id="rId5"/>
  </p:sldMasterIdLst>
  <p:notesMasterIdLst>
    <p:notesMasterId r:id="rId19"/>
  </p:notesMasterIdLst>
  <p:sldIdLst>
    <p:sldId id="268" r:id="rId6"/>
    <p:sldId id="256" r:id="rId7"/>
    <p:sldId id="261" r:id="rId8"/>
    <p:sldId id="269" r:id="rId9"/>
    <p:sldId id="274" r:id="rId10"/>
    <p:sldId id="258" r:id="rId11"/>
    <p:sldId id="265" r:id="rId12"/>
    <p:sldId id="279" r:id="rId13"/>
    <p:sldId id="280" r:id="rId14"/>
    <p:sldId id="260" r:id="rId15"/>
    <p:sldId id="266" r:id="rId16"/>
    <p:sldId id="277" r:id="rId17"/>
    <p:sldId id="257" r:id="rId18"/>
  </p:sldIdLst>
  <p:sldSz cx="12192000" cy="6858000"/>
  <p:notesSz cx="6797675" cy="9926638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yKY1R8rzpqWuES3zmmLtpHqKr6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khtiyar Omarov" initials="BO" lastIdx="1" clrIdx="0">
    <p:extLst>
      <p:ext uri="{19B8F6BF-5375-455C-9EA6-DF929625EA0E}">
        <p15:presenceInfo xmlns:p15="http://schemas.microsoft.com/office/powerpoint/2012/main" userId="S::BOmarov@bvm.kz::d8a50d4d-4b7e-4183-a66a-bad2f4ee23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65D3EE-FE7F-4826-85AE-64EC8871A9C4}">
  <a:tblStyle styleId="{A865D3EE-FE7F-4826-85AE-64EC8871A9C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32E2D11-5D95-4E8D-964A-A6B10078CD8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3" autoAdjust="0"/>
    <p:restoredTop sz="94624"/>
  </p:normalViewPr>
  <p:slideViewPr>
    <p:cSldViewPr snapToGrid="0">
      <p:cViewPr varScale="1">
        <p:scale>
          <a:sx n="67" d="100"/>
          <a:sy n="67" d="100"/>
        </p:scale>
        <p:origin x="53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40" Type="http://customschemas.google.com/relationships/presentationmetadata" Target="meta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6" tIns="46035" rIns="92096" bIns="4603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6" tIns="46035" rIns="92096" bIns="4603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6" tIns="46035" rIns="92096" bIns="4603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6" tIns="46035" rIns="92096" bIns="4603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6" tIns="46035" rIns="92096" bIns="46035" anchor="b" anchorCtr="0">
            <a:noAutofit/>
          </a:bodyPr>
          <a:lstStyle/>
          <a:p>
            <a:pPr algn="r"/>
            <a:fld id="{00000000-1234-1234-1234-123412341234}" type="slidenum">
              <a:rPr lang="ru-RU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6" tIns="46035" rIns="92096" bIns="4603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9" name="Google Shape;139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6" tIns="46035" rIns="92096" bIns="46035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1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spcFirstLastPara="1" wrap="square" lIns="92096" tIns="46035" rIns="92096" bIns="4603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84" name="Google Shape;3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1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spcFirstLastPara="1" wrap="square" lIns="92096" tIns="46035" rIns="92096" bIns="4603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84" name="Google Shape;3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2438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spcFirstLastPara="1" wrap="square" lIns="92096" tIns="46035" rIns="92096" bIns="4603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spcFirstLastPara="1" wrap="square" lIns="92096" tIns="46035" rIns="92096" bIns="46035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22" name="Google Shape;2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spcFirstLastPara="1" wrap="square" lIns="92096" tIns="46035" rIns="92096" bIns="4603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0" name="Google Shape;2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077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spcFirstLastPara="1" wrap="square" lIns="92096" tIns="46035" rIns="92096" bIns="4603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2" name="Google Shape;2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3512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spcFirstLastPara="1" wrap="square" lIns="92096" tIns="46035" rIns="92096" bIns="4603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spcFirstLastPara="1" wrap="square" lIns="92096" tIns="46035" rIns="92096" bIns="4603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77" name="Google Shape;3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spcFirstLastPara="1" wrap="square" lIns="92096" tIns="46035" rIns="92096" bIns="4603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9172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spcFirstLastPara="1" wrap="square" lIns="92096" tIns="46035" rIns="92096" bIns="4603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2" name="Google Shape;1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7110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spcFirstLastPara="1" wrap="square" lIns="92096" tIns="46035" rIns="92096" bIns="4603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제목 및 내용">
  <p:cSld name="6_제목 및 내용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3476917" y="1941879"/>
            <a:ext cx="7146008" cy="472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2"/>
          </p:nvPr>
        </p:nvSpPr>
        <p:spPr>
          <a:xfrm>
            <a:off x="3710157" y="2408744"/>
            <a:ext cx="7146008" cy="22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9347009" y="6473560"/>
            <a:ext cx="2844992" cy="36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97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997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997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997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997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997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997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997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997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3"/>
          <p:cNvSpPr txBox="1">
            <a:spLocks noGrp="1"/>
          </p:cNvSpPr>
          <p:nvPr>
            <p:ph type="title"/>
          </p:nvPr>
        </p:nvSpPr>
        <p:spPr>
          <a:xfrm>
            <a:off x="3892664" y="2508065"/>
            <a:ext cx="4406669" cy="103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22" b="1" i="0" u="none" strike="noStrike" cap="none">
                <a:solidFill>
                  <a:srgbClr val="1189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33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3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3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3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4"/>
          <p:cNvSpPr txBox="1">
            <a:spLocks noGrp="1"/>
          </p:cNvSpPr>
          <p:nvPr>
            <p:ph type="title"/>
          </p:nvPr>
        </p:nvSpPr>
        <p:spPr>
          <a:xfrm>
            <a:off x="3892664" y="2508065"/>
            <a:ext cx="4406669" cy="103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22" b="1" i="0" u="none" strike="noStrike" cap="none">
                <a:solidFill>
                  <a:srgbClr val="1189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body" idx="1"/>
          </p:nvPr>
        </p:nvSpPr>
        <p:spPr>
          <a:xfrm>
            <a:off x="609601" y="1577340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body" idx="2"/>
          </p:nvPr>
        </p:nvSpPr>
        <p:spPr>
          <a:xfrm>
            <a:off x="6278881" y="1577340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3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3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5"/>
          <p:cNvSpPr txBox="1">
            <a:spLocks noGrp="1"/>
          </p:cNvSpPr>
          <p:nvPr>
            <p:ph type="title"/>
          </p:nvPr>
        </p:nvSpPr>
        <p:spPr>
          <a:xfrm>
            <a:off x="3892664" y="2508065"/>
            <a:ext cx="4406669" cy="103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22" b="1" i="0" u="none" strike="noStrike" cap="none">
                <a:solidFill>
                  <a:srgbClr val="1189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3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>
            <a:off x="1" y="1"/>
            <a:ext cx="12190407" cy="685643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1;p1">
            <a:extLst>
              <a:ext uri="{FF2B5EF4-FFF2-40B4-BE49-F238E27FC236}">
                <a16:creationId xmlns:a16="http://schemas.microsoft.com/office/drawing/2014/main" id="{A34A8252-15CA-B737-E31D-20112613A1A4}"/>
              </a:ext>
            </a:extLst>
          </p:cNvPr>
          <p:cNvSpPr txBox="1">
            <a:spLocks/>
          </p:cNvSpPr>
          <p:nvPr/>
        </p:nvSpPr>
        <p:spPr>
          <a:xfrm>
            <a:off x="492119" y="379454"/>
            <a:ext cx="11196876" cy="159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9B8762"/>
              </a:buClr>
              <a:buFont typeface="Arial"/>
              <a:buNone/>
              <a:tabLst>
                <a:tab pos="3406775" algn="l"/>
                <a:tab pos="4843463" algn="l"/>
              </a:tabLst>
            </a:pPr>
            <a:endParaRPr lang="ru-RU" sz="1600" b="1" dirty="0">
              <a:solidFill>
                <a:srgbClr val="124126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9B8762"/>
              </a:buClr>
              <a:buSzPts val="2000"/>
              <a:buFont typeface="Arial"/>
              <a:buNone/>
            </a:pPr>
            <a:r>
              <a:rPr lang="ru-RU" sz="1600" b="1" u="sng" dirty="0">
                <a:solidFill>
                  <a:srgbClr val="124126"/>
                </a:solidFill>
              </a:rPr>
              <a:t>Заявитель:</a:t>
            </a:r>
          </a:p>
          <a:p>
            <a:pPr marL="0" indent="0" algn="just">
              <a:spcBef>
                <a:spcPts val="0"/>
              </a:spcBef>
              <a:buClr>
                <a:srgbClr val="9B8762"/>
              </a:buClr>
              <a:buSzPts val="2000"/>
              <a:buFont typeface="Arial"/>
              <a:buNone/>
            </a:pPr>
            <a:endParaRPr lang="ru-RU" sz="1600" u="sng" dirty="0">
              <a:solidFill>
                <a:srgbClr val="124126"/>
              </a:solidFill>
              <a:latin typeface="+mj-lt"/>
            </a:endParaRPr>
          </a:p>
          <a:p>
            <a:pPr marL="0" indent="0" algn="just">
              <a:spcBef>
                <a:spcPts val="0"/>
              </a:spcBef>
              <a:buClr>
                <a:srgbClr val="9B8762"/>
              </a:buClr>
              <a:buSzPts val="2000"/>
              <a:buFont typeface="Arial"/>
              <a:buNone/>
            </a:pPr>
            <a:r>
              <a:rPr lang="ru-RU" sz="1600" b="1" u="sng" dirty="0">
                <a:solidFill>
                  <a:srgbClr val="124126"/>
                </a:solidFill>
              </a:rPr>
              <a:t>Проект</a:t>
            </a:r>
            <a:r>
              <a:rPr lang="ru-RU" sz="1600" b="1" dirty="0">
                <a:solidFill>
                  <a:srgbClr val="124126"/>
                </a:solidFill>
              </a:rPr>
              <a:t>:  «_______________________»</a:t>
            </a:r>
          </a:p>
          <a:p>
            <a:pPr marL="0" indent="0" algn="just">
              <a:spcBef>
                <a:spcPts val="0"/>
              </a:spcBef>
              <a:buClr>
                <a:srgbClr val="9B8762"/>
              </a:buClr>
              <a:buSzPts val="2000"/>
              <a:buFont typeface="Arial"/>
              <a:buNone/>
            </a:pPr>
            <a:endParaRPr lang="ru-RU" sz="1600" b="1" dirty="0">
              <a:solidFill>
                <a:srgbClr val="124126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9B8762"/>
              </a:buClr>
              <a:buSzPts val="2000"/>
              <a:buNone/>
            </a:pPr>
            <a:r>
              <a:rPr lang="ru-RU" sz="1600" b="1" u="sng" dirty="0">
                <a:solidFill>
                  <a:srgbClr val="124126"/>
                </a:solidFill>
              </a:rPr>
              <a:t>Регион</a:t>
            </a:r>
            <a:r>
              <a:rPr lang="ru-RU" sz="1600" b="1" dirty="0">
                <a:solidFill>
                  <a:srgbClr val="124126"/>
                </a:solidFill>
              </a:rPr>
              <a:t>: РК, г. Актобе</a:t>
            </a:r>
          </a:p>
          <a:p>
            <a:pPr marL="0" indent="0" algn="just">
              <a:spcBef>
                <a:spcPts val="0"/>
              </a:spcBef>
              <a:buClr>
                <a:srgbClr val="9B8762"/>
              </a:buClr>
              <a:buSzPts val="2000"/>
              <a:buFont typeface="Arial"/>
              <a:buNone/>
            </a:pP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965D59-4C63-F368-8C27-4E7EA94EB091}"/>
              </a:ext>
            </a:extLst>
          </p:cNvPr>
          <p:cNvSpPr/>
          <p:nvPr/>
        </p:nvSpPr>
        <p:spPr>
          <a:xfrm>
            <a:off x="628650" y="2657475"/>
            <a:ext cx="4791075" cy="3333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ФОТО</a:t>
            </a:r>
            <a:endParaRPr lang="LID4096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7141DF-20E5-9EEC-1C65-08DA641442D9}"/>
              </a:ext>
            </a:extLst>
          </p:cNvPr>
          <p:cNvSpPr/>
          <p:nvPr/>
        </p:nvSpPr>
        <p:spPr>
          <a:xfrm>
            <a:off x="6772275" y="2657475"/>
            <a:ext cx="4791075" cy="3333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ФОТО</a:t>
            </a:r>
            <a:endParaRPr lang="LID4096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1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/>
          <p:nvPr/>
        </p:nvSpPr>
        <p:spPr>
          <a:xfrm>
            <a:off x="560693" y="361484"/>
            <a:ext cx="4373800" cy="398390"/>
          </a:xfrm>
          <a:prstGeom prst="rect">
            <a:avLst/>
          </a:prstGeom>
          <a:solidFill>
            <a:srgbClr val="1241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753805" y="418622"/>
            <a:ext cx="3813660" cy="2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t" anchorCtr="0">
            <a:spAutoFit/>
          </a:bodyPr>
          <a:lstStyle/>
          <a:p>
            <a:pPr marL="142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68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АНАЛИЗ РЫНКА</a:t>
            </a:r>
            <a:r>
              <a:rPr lang="en-US" sz="1568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568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"/>
          <p:cNvSpPr txBox="1"/>
          <p:nvPr/>
        </p:nvSpPr>
        <p:spPr>
          <a:xfrm>
            <a:off x="5075434" y="6437943"/>
            <a:ext cx="6872419" cy="19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" rIns="0" bIns="0" anchor="t" anchorCtr="0">
            <a:spAutoFit/>
          </a:bodyPr>
          <a:lstStyle/>
          <a:p>
            <a:pPr marL="14228"/>
            <a:r>
              <a:rPr lang="ru-RU" sz="1200" i="1" kern="1200" dirty="0">
                <a:solidFill>
                  <a:srgbClr val="124126"/>
                </a:solidFill>
                <a:latin typeface="+mn-lt"/>
                <a:sym typeface="Calibri"/>
              </a:rPr>
              <a:t>См Приложение «</a:t>
            </a:r>
            <a:r>
              <a:rPr lang="ru-RU" sz="1200" i="1" kern="1200" dirty="0">
                <a:solidFill>
                  <a:srgbClr val="124126"/>
                </a:solidFill>
                <a:latin typeface="+mn-lt"/>
              </a:rPr>
              <a:t>Анализ контрактов, обеспечивающих выручку и сбыт продукции»</a:t>
            </a:r>
            <a:endParaRPr sz="1200" i="1" kern="1200" dirty="0">
              <a:solidFill>
                <a:srgbClr val="124126"/>
              </a:solidFill>
              <a:latin typeface="+mn-lt"/>
              <a:sym typeface="Calibri"/>
            </a:endParaRPr>
          </a:p>
        </p:txBody>
      </p:sp>
      <p:sp>
        <p:nvSpPr>
          <p:cNvPr id="192" name="Google Shape;192;p5"/>
          <p:cNvSpPr txBox="1"/>
          <p:nvPr/>
        </p:nvSpPr>
        <p:spPr>
          <a:xfrm>
            <a:off x="5749102" y="4941559"/>
            <a:ext cx="142994" cy="7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" rIns="0" bIns="0" anchor="t" anchorCtr="0">
            <a:spAutoFit/>
          </a:bodyPr>
          <a:lstStyle/>
          <a:p>
            <a:pPr marL="142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6">
                <a:solidFill>
                  <a:srgbClr val="124126"/>
                </a:solidFill>
                <a:latin typeface="Calibri"/>
                <a:ea typeface="Calibri"/>
                <a:cs typeface="Calibri"/>
                <a:sym typeface="Calibri"/>
              </a:rPr>
              <a:t>IRAN</a:t>
            </a:r>
            <a:endParaRPr sz="336">
              <a:solidFill>
                <a:srgbClr val="1241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 txBox="1"/>
          <p:nvPr/>
        </p:nvSpPr>
        <p:spPr>
          <a:xfrm>
            <a:off x="5752118" y="4549429"/>
            <a:ext cx="401947" cy="7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" rIns="0" bIns="0" anchor="t" anchorCtr="0">
            <a:spAutoFit/>
          </a:bodyPr>
          <a:lstStyle/>
          <a:p>
            <a:pPr marL="142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6">
                <a:solidFill>
                  <a:srgbClr val="124126"/>
                </a:solidFill>
                <a:latin typeface="Calibri"/>
                <a:ea typeface="Calibri"/>
                <a:cs typeface="Calibri"/>
                <a:sym typeface="Calibri"/>
              </a:rPr>
              <a:t>TURKMENISTAN</a:t>
            </a:r>
            <a:endParaRPr sz="336">
              <a:solidFill>
                <a:srgbClr val="1241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 txBox="1"/>
          <p:nvPr/>
        </p:nvSpPr>
        <p:spPr>
          <a:xfrm>
            <a:off x="7932649" y="5732509"/>
            <a:ext cx="199906" cy="5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800" rIns="0" bIns="0" anchor="t" anchorCtr="0">
            <a:spAutoFit/>
          </a:bodyPr>
          <a:lstStyle/>
          <a:p>
            <a:pPr marL="142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">
                <a:solidFill>
                  <a:srgbClr val="124126"/>
                </a:solidFill>
                <a:latin typeface="Calibri"/>
                <a:ea typeface="Calibri"/>
                <a:cs typeface="Calibri"/>
                <a:sym typeface="Calibri"/>
              </a:rPr>
              <a:t>THAILAND</a:t>
            </a:r>
            <a:endParaRPr sz="280">
              <a:solidFill>
                <a:srgbClr val="1241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 txBox="1"/>
          <p:nvPr/>
        </p:nvSpPr>
        <p:spPr>
          <a:xfrm>
            <a:off x="8037341" y="5437751"/>
            <a:ext cx="211289" cy="62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00" rIns="0" bIns="0" anchor="t" anchorCtr="0">
            <a:spAutoFit/>
          </a:bodyPr>
          <a:lstStyle/>
          <a:p>
            <a:pPr marL="142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">
                <a:solidFill>
                  <a:srgbClr val="124126"/>
                </a:solidFill>
                <a:latin typeface="Calibri"/>
                <a:ea typeface="Calibri"/>
                <a:cs typeface="Calibri"/>
                <a:sym typeface="Calibri"/>
              </a:rPr>
              <a:t>VIETNAM</a:t>
            </a:r>
            <a:endParaRPr sz="280">
              <a:solidFill>
                <a:srgbClr val="1241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" name="Google Shape;197;p5"/>
          <p:cNvGrpSpPr/>
          <p:nvPr/>
        </p:nvGrpSpPr>
        <p:grpSpPr>
          <a:xfrm>
            <a:off x="677734" y="1509602"/>
            <a:ext cx="443920" cy="403367"/>
            <a:chOff x="762796" y="2942303"/>
            <a:chExt cx="396240" cy="360045"/>
          </a:xfrm>
        </p:grpSpPr>
        <p:sp>
          <p:nvSpPr>
            <p:cNvPr id="198" name="Google Shape;198;p5"/>
            <p:cNvSpPr/>
            <p:nvPr/>
          </p:nvSpPr>
          <p:spPr>
            <a:xfrm>
              <a:off x="762796" y="2942303"/>
              <a:ext cx="396240" cy="360045"/>
            </a:xfrm>
            <a:custGeom>
              <a:avLst/>
              <a:gdLst/>
              <a:ahLst/>
              <a:cxnLst/>
              <a:rect l="l" t="t" r="r" b="b"/>
              <a:pathLst>
                <a:path w="396240" h="360045" extrusionOk="0">
                  <a:moveTo>
                    <a:pt x="317545" y="0"/>
                  </a:moveTo>
                  <a:lnTo>
                    <a:pt x="78455" y="0"/>
                  </a:lnTo>
                  <a:lnTo>
                    <a:pt x="47991" y="6188"/>
                  </a:lnTo>
                  <a:lnTo>
                    <a:pt x="23045" y="23040"/>
                  </a:lnTo>
                  <a:lnTo>
                    <a:pt x="6190" y="47984"/>
                  </a:lnTo>
                  <a:lnTo>
                    <a:pt x="0" y="78447"/>
                  </a:lnTo>
                  <a:lnTo>
                    <a:pt x="0" y="281546"/>
                  </a:lnTo>
                  <a:lnTo>
                    <a:pt x="6190" y="312004"/>
                  </a:lnTo>
                  <a:lnTo>
                    <a:pt x="23045" y="336948"/>
                  </a:lnTo>
                  <a:lnTo>
                    <a:pt x="47991" y="353803"/>
                  </a:lnTo>
                  <a:lnTo>
                    <a:pt x="78455" y="359994"/>
                  </a:lnTo>
                  <a:lnTo>
                    <a:pt x="317545" y="359994"/>
                  </a:lnTo>
                  <a:lnTo>
                    <a:pt x="348009" y="353803"/>
                  </a:lnTo>
                  <a:lnTo>
                    <a:pt x="372955" y="336948"/>
                  </a:lnTo>
                  <a:lnTo>
                    <a:pt x="389809" y="312004"/>
                  </a:lnTo>
                  <a:lnTo>
                    <a:pt x="395999" y="281546"/>
                  </a:lnTo>
                  <a:lnTo>
                    <a:pt x="395999" y="78447"/>
                  </a:lnTo>
                  <a:lnTo>
                    <a:pt x="389809" y="47984"/>
                  </a:lnTo>
                  <a:lnTo>
                    <a:pt x="372955" y="23040"/>
                  </a:lnTo>
                  <a:lnTo>
                    <a:pt x="348009" y="6188"/>
                  </a:lnTo>
                  <a:lnTo>
                    <a:pt x="317545" y="0"/>
                  </a:lnTo>
                  <a:close/>
                </a:path>
              </a:pathLst>
            </a:custGeom>
            <a:solidFill>
              <a:srgbClr val="1189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17">
                <a:solidFill>
                  <a:srgbClr val="1241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822491" y="2976991"/>
              <a:ext cx="276005" cy="27588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17">
                <a:solidFill>
                  <a:srgbClr val="1241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5"/>
          <p:cNvGrpSpPr/>
          <p:nvPr/>
        </p:nvGrpSpPr>
        <p:grpSpPr>
          <a:xfrm>
            <a:off x="696522" y="931708"/>
            <a:ext cx="443920" cy="403370"/>
            <a:chOff x="6151321" y="985177"/>
            <a:chExt cx="396240" cy="360045"/>
          </a:xfrm>
        </p:grpSpPr>
        <p:sp>
          <p:nvSpPr>
            <p:cNvPr id="201" name="Google Shape;201;p5"/>
            <p:cNvSpPr/>
            <p:nvPr/>
          </p:nvSpPr>
          <p:spPr>
            <a:xfrm>
              <a:off x="6151321" y="985177"/>
              <a:ext cx="396240" cy="360045"/>
            </a:xfrm>
            <a:custGeom>
              <a:avLst/>
              <a:gdLst/>
              <a:ahLst/>
              <a:cxnLst/>
              <a:rect l="l" t="t" r="r" b="b"/>
              <a:pathLst>
                <a:path w="396240" h="360044" extrusionOk="0">
                  <a:moveTo>
                    <a:pt x="317550" y="0"/>
                  </a:moveTo>
                  <a:lnTo>
                    <a:pt x="78460" y="0"/>
                  </a:lnTo>
                  <a:lnTo>
                    <a:pt x="47995" y="6190"/>
                  </a:lnTo>
                  <a:lnTo>
                    <a:pt x="23047" y="23047"/>
                  </a:lnTo>
                  <a:lnTo>
                    <a:pt x="6190" y="47995"/>
                  </a:lnTo>
                  <a:lnTo>
                    <a:pt x="0" y="78460"/>
                  </a:lnTo>
                  <a:lnTo>
                    <a:pt x="0" y="281546"/>
                  </a:lnTo>
                  <a:lnTo>
                    <a:pt x="6190" y="312011"/>
                  </a:lnTo>
                  <a:lnTo>
                    <a:pt x="23047" y="336959"/>
                  </a:lnTo>
                  <a:lnTo>
                    <a:pt x="47995" y="353816"/>
                  </a:lnTo>
                  <a:lnTo>
                    <a:pt x="78460" y="360006"/>
                  </a:lnTo>
                  <a:lnTo>
                    <a:pt x="317550" y="360006"/>
                  </a:lnTo>
                  <a:lnTo>
                    <a:pt x="348014" y="353816"/>
                  </a:lnTo>
                  <a:lnTo>
                    <a:pt x="372957" y="336959"/>
                  </a:lnTo>
                  <a:lnTo>
                    <a:pt x="389809" y="312011"/>
                  </a:lnTo>
                  <a:lnTo>
                    <a:pt x="395998" y="281546"/>
                  </a:lnTo>
                  <a:lnTo>
                    <a:pt x="395998" y="78460"/>
                  </a:lnTo>
                  <a:lnTo>
                    <a:pt x="389809" y="47995"/>
                  </a:lnTo>
                  <a:lnTo>
                    <a:pt x="372957" y="23047"/>
                  </a:lnTo>
                  <a:lnTo>
                    <a:pt x="348014" y="6190"/>
                  </a:lnTo>
                  <a:lnTo>
                    <a:pt x="317550" y="0"/>
                  </a:lnTo>
                  <a:close/>
                </a:path>
              </a:pathLst>
            </a:custGeom>
            <a:solidFill>
              <a:srgbClr val="1189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17">
                <a:solidFill>
                  <a:srgbClr val="1241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6202451" y="1038453"/>
              <a:ext cx="293725" cy="254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17">
                <a:solidFill>
                  <a:srgbClr val="1241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5"/>
          <p:cNvSpPr/>
          <p:nvPr/>
        </p:nvSpPr>
        <p:spPr>
          <a:xfrm>
            <a:off x="1281694" y="999689"/>
            <a:ext cx="599007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1200" dirty="0">
                <a:solidFill>
                  <a:srgbClr val="124126"/>
                </a:solidFill>
                <a:latin typeface="+mn-lt"/>
              </a:rPr>
              <a:t>В Казахстане известен сравнительно недавно. Однако в связи с развитием туризма, торговли, интернета и популяризации разных культур, в последние годы происходит рост популярности потребления. Импорт в Казахстан только из России в 2021 году оставил 140 тонн по средней цене за тонну 1375 долларов США. При этом основная часть импорта приходится на Турцию. В то же время Россия за 2021 год импортировала в объеме 13,9 тыс. тонн, что в 4 раза больше чем в 2017 году и статистика продолжает расти. При этом в настоящее время в Казахстане нет ни одного отечественного производителя. В связи с этим инвестор в первую очередь рассматривает в качестве рынка сбыта отечественный рынок и экспорт в Россию, страны СНГ, а также страны ближнего Востока, Турцию. Годовая производственная мощность при выходе на полную мощность в 2025 г. составит более 10 тыс. тонн</a:t>
            </a:r>
            <a:endParaRPr sz="1200" b="1" kern="1200" dirty="0">
              <a:solidFill>
                <a:srgbClr val="124126"/>
              </a:solidFill>
              <a:latin typeface="+mn-lt"/>
            </a:endParaRPr>
          </a:p>
        </p:txBody>
      </p:sp>
      <p:sp>
        <p:nvSpPr>
          <p:cNvPr id="211" name="Google Shape;211;p5"/>
          <p:cNvSpPr/>
          <p:nvPr/>
        </p:nvSpPr>
        <p:spPr>
          <a:xfrm>
            <a:off x="651130" y="2196511"/>
            <a:ext cx="485764" cy="398390"/>
          </a:xfrm>
          <a:custGeom>
            <a:avLst/>
            <a:gdLst/>
            <a:ahLst/>
            <a:cxnLst/>
            <a:rect l="l" t="t" r="r" b="b"/>
            <a:pathLst>
              <a:path w="396239" h="360045" extrusionOk="0">
                <a:moveTo>
                  <a:pt x="317538" y="0"/>
                </a:moveTo>
                <a:lnTo>
                  <a:pt x="78447" y="0"/>
                </a:lnTo>
                <a:lnTo>
                  <a:pt x="47989" y="6188"/>
                </a:lnTo>
                <a:lnTo>
                  <a:pt x="23045" y="23040"/>
                </a:lnTo>
                <a:lnTo>
                  <a:pt x="6190" y="47984"/>
                </a:lnTo>
                <a:lnTo>
                  <a:pt x="0" y="78447"/>
                </a:lnTo>
                <a:lnTo>
                  <a:pt x="0" y="281546"/>
                </a:lnTo>
                <a:lnTo>
                  <a:pt x="6190" y="312004"/>
                </a:lnTo>
                <a:lnTo>
                  <a:pt x="23045" y="336948"/>
                </a:lnTo>
                <a:lnTo>
                  <a:pt x="47989" y="353803"/>
                </a:lnTo>
                <a:lnTo>
                  <a:pt x="78447" y="359994"/>
                </a:lnTo>
                <a:lnTo>
                  <a:pt x="317538" y="359994"/>
                </a:lnTo>
                <a:lnTo>
                  <a:pt x="348003" y="353803"/>
                </a:lnTo>
                <a:lnTo>
                  <a:pt x="372951" y="336948"/>
                </a:lnTo>
                <a:lnTo>
                  <a:pt x="389807" y="312004"/>
                </a:lnTo>
                <a:lnTo>
                  <a:pt x="395998" y="281546"/>
                </a:lnTo>
                <a:lnTo>
                  <a:pt x="395998" y="78447"/>
                </a:lnTo>
                <a:lnTo>
                  <a:pt x="389807" y="47984"/>
                </a:lnTo>
                <a:lnTo>
                  <a:pt x="372951" y="23040"/>
                </a:lnTo>
                <a:lnTo>
                  <a:pt x="348003" y="6188"/>
                </a:lnTo>
                <a:lnTo>
                  <a:pt x="317538" y="0"/>
                </a:lnTo>
                <a:close/>
              </a:path>
            </a:pathLst>
          </a:custGeom>
          <a:solidFill>
            <a:srgbClr val="1189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124126"/>
                </a:solidFill>
                <a:latin typeface="Calibri"/>
                <a:ea typeface="Calibri"/>
                <a:cs typeface="Calibri"/>
                <a:sym typeface="Calibri"/>
              </a:rPr>
              <a:t>+__%</a:t>
            </a:r>
            <a:endParaRPr sz="1400" b="1" dirty="0">
              <a:solidFill>
                <a:srgbClr val="1241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651130" y="2841469"/>
            <a:ext cx="485764" cy="398390"/>
          </a:xfrm>
          <a:custGeom>
            <a:avLst/>
            <a:gdLst/>
            <a:ahLst/>
            <a:cxnLst/>
            <a:rect l="l" t="t" r="r" b="b"/>
            <a:pathLst>
              <a:path w="396239" h="360045" extrusionOk="0">
                <a:moveTo>
                  <a:pt x="317538" y="0"/>
                </a:moveTo>
                <a:lnTo>
                  <a:pt x="78447" y="0"/>
                </a:lnTo>
                <a:lnTo>
                  <a:pt x="47989" y="6188"/>
                </a:lnTo>
                <a:lnTo>
                  <a:pt x="23045" y="23040"/>
                </a:lnTo>
                <a:lnTo>
                  <a:pt x="6190" y="47984"/>
                </a:lnTo>
                <a:lnTo>
                  <a:pt x="0" y="78447"/>
                </a:lnTo>
                <a:lnTo>
                  <a:pt x="0" y="281546"/>
                </a:lnTo>
                <a:lnTo>
                  <a:pt x="6190" y="312004"/>
                </a:lnTo>
                <a:lnTo>
                  <a:pt x="23045" y="336948"/>
                </a:lnTo>
                <a:lnTo>
                  <a:pt x="47989" y="353803"/>
                </a:lnTo>
                <a:lnTo>
                  <a:pt x="78447" y="359994"/>
                </a:lnTo>
                <a:lnTo>
                  <a:pt x="317538" y="359994"/>
                </a:lnTo>
                <a:lnTo>
                  <a:pt x="348003" y="353803"/>
                </a:lnTo>
                <a:lnTo>
                  <a:pt x="372951" y="336948"/>
                </a:lnTo>
                <a:lnTo>
                  <a:pt x="389807" y="312004"/>
                </a:lnTo>
                <a:lnTo>
                  <a:pt x="395998" y="281546"/>
                </a:lnTo>
                <a:lnTo>
                  <a:pt x="395998" y="78447"/>
                </a:lnTo>
                <a:lnTo>
                  <a:pt x="389807" y="47984"/>
                </a:lnTo>
                <a:lnTo>
                  <a:pt x="372951" y="23040"/>
                </a:lnTo>
                <a:lnTo>
                  <a:pt x="348003" y="6188"/>
                </a:lnTo>
                <a:lnTo>
                  <a:pt x="317538" y="0"/>
                </a:lnTo>
                <a:close/>
              </a:path>
            </a:pathLst>
          </a:custGeom>
          <a:solidFill>
            <a:srgbClr val="1189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124126"/>
                </a:solidFill>
                <a:latin typeface="Calibri"/>
                <a:ea typeface="Calibri"/>
                <a:cs typeface="Calibri"/>
                <a:sym typeface="Calibri"/>
              </a:rPr>
              <a:t>___</a:t>
            </a:r>
            <a:r>
              <a:rPr lang="ru-RU" sz="1400" b="1" dirty="0">
                <a:solidFill>
                  <a:srgbClr val="124126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sz="1400" b="1" dirty="0">
              <a:solidFill>
                <a:srgbClr val="1241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"/>
          <p:cNvSpPr/>
          <p:nvPr/>
        </p:nvSpPr>
        <p:spPr>
          <a:xfrm>
            <a:off x="494285" y="3626385"/>
            <a:ext cx="10958245" cy="269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ru-RU" b="1" kern="1200" dirty="0">
                <a:solidFill>
                  <a:srgbClr val="124126"/>
                </a:solidFill>
                <a:latin typeface="+mn-lt"/>
                <a:sym typeface="Calibri"/>
              </a:rPr>
              <a:t>Выводы</a:t>
            </a:r>
            <a:r>
              <a:rPr lang="ru-RU" sz="1200" b="1" kern="1200" dirty="0">
                <a:solidFill>
                  <a:srgbClr val="124126"/>
                </a:solidFill>
                <a:latin typeface="+mn-lt"/>
                <a:sym typeface="Calibri"/>
              </a:rPr>
              <a:t>:</a:t>
            </a:r>
          </a:p>
          <a:p>
            <a:pPr lvl="0" algn="just"/>
            <a:endParaRPr lang="ru-RU" sz="1200" b="1" kern="1200" dirty="0">
              <a:solidFill>
                <a:srgbClr val="124126"/>
              </a:solidFill>
              <a:latin typeface="+mn-lt"/>
              <a:sym typeface="Calibri"/>
            </a:endParaRPr>
          </a:p>
          <a:p>
            <a:pPr lvl="0" algn="just"/>
            <a:r>
              <a:rPr lang="ru-RU" sz="1100" b="1" kern="1200" dirty="0">
                <a:solidFill>
                  <a:srgbClr val="124126"/>
                </a:solidFill>
                <a:latin typeface="+mn-lt"/>
              </a:rPr>
              <a:t>Президент Казахстана </a:t>
            </a:r>
            <a:r>
              <a:rPr lang="ru-RU" sz="1100" b="1" kern="1200" dirty="0" err="1">
                <a:solidFill>
                  <a:srgbClr val="124126"/>
                </a:solidFill>
                <a:latin typeface="+mn-lt"/>
              </a:rPr>
              <a:t>К.Токаев</a:t>
            </a:r>
            <a:r>
              <a:rPr lang="ru-RU" sz="1100" b="1" kern="1200" dirty="0">
                <a:solidFill>
                  <a:srgbClr val="124126"/>
                </a:solidFill>
                <a:latin typeface="+mn-lt"/>
              </a:rPr>
              <a:t> в своем послании 01.09.2023 года сказал: «Одной из ключевых остается проблема развития сельского хозяйства. Состояние отрасли напрямую влияет на продовольственную безопасность страны. Предстоит решить стратегическую задачу увеличения объемов производства и повышения добавленной стоимости отечественной сельхозпродукции. Время, когда можно было просто продавать зерно и скот, ушло в прошлое. …Отрасль остро нуждается в передовых технологических решениях… в приоритете должны быть перспективные для нас направления: глубокая переработка мяса, молока, зерна, развитие промышленного тепличного хозяйства… …Серьезным барьером для устойчивого экономического развития страны является нехватка водных ресурсов. В текущих реалиях эта тема переходит в разряд вопросов национальной безопасности. Сокращение внешнего притока воды усугубляется ее неэффективным использованием – потери доходят до 40%. Другие характерные проблемы сферы: высокая изношенность инфраструктуры, низкий уровень автоматизации и </a:t>
            </a:r>
            <a:r>
              <a:rPr lang="ru-RU" sz="1100" b="1" kern="1200" dirty="0" err="1">
                <a:solidFill>
                  <a:srgbClr val="124126"/>
                </a:solidFill>
                <a:latin typeface="+mn-lt"/>
              </a:rPr>
              <a:t>цифровизации</a:t>
            </a:r>
            <a:r>
              <a:rPr lang="ru-RU" sz="1100" b="1" kern="1200" dirty="0">
                <a:solidFill>
                  <a:srgbClr val="124126"/>
                </a:solidFill>
                <a:latin typeface="+mn-lt"/>
              </a:rPr>
              <a:t>, отсутствие научного сопровождения и дефицит кадров.» </a:t>
            </a:r>
          </a:p>
          <a:p>
            <a:pPr lvl="0" algn="just"/>
            <a:r>
              <a:rPr lang="ru-RU" sz="1100" b="1" kern="1200" dirty="0">
                <a:solidFill>
                  <a:srgbClr val="124126"/>
                </a:solidFill>
                <a:latin typeface="+mn-lt"/>
              </a:rPr>
              <a:t>Конфликт между Россией и Украиной стал причиной зернового кризиса в мире. Объем рынка экспорта/ импорта зерна упал на 20% из-за выхода российского и украинского зерна с мирового рынка. Таким образом Турция, страна – лидер по производству </a:t>
            </a:r>
            <a:r>
              <a:rPr lang="ru-RU" sz="1100" b="1" kern="1200" dirty="0" err="1">
                <a:solidFill>
                  <a:srgbClr val="124126"/>
                </a:solidFill>
                <a:latin typeface="+mn-lt"/>
              </a:rPr>
              <a:t>булгура</a:t>
            </a:r>
            <a:r>
              <a:rPr lang="ru-RU" sz="1100" b="1" kern="1200" dirty="0">
                <a:solidFill>
                  <a:srgbClr val="124126"/>
                </a:solidFill>
                <a:latin typeface="+mn-lt"/>
              </a:rPr>
              <a:t>, ввела квоты на экспорт </a:t>
            </a:r>
            <a:r>
              <a:rPr lang="ru-RU" sz="1100" b="1" kern="1200" dirty="0" err="1">
                <a:solidFill>
                  <a:srgbClr val="124126"/>
                </a:solidFill>
                <a:latin typeface="+mn-lt"/>
              </a:rPr>
              <a:t>булгура</a:t>
            </a:r>
            <a:r>
              <a:rPr lang="ru-RU" sz="1100" b="1" kern="1200" dirty="0">
                <a:solidFill>
                  <a:srgbClr val="124126"/>
                </a:solidFill>
                <a:latin typeface="+mn-lt"/>
              </a:rPr>
              <a:t> и экспорт </a:t>
            </a:r>
            <a:r>
              <a:rPr lang="ru-RU" sz="1100" b="1" kern="1200" dirty="0" err="1">
                <a:solidFill>
                  <a:srgbClr val="124126"/>
                </a:solidFill>
                <a:latin typeface="+mn-lt"/>
              </a:rPr>
              <a:t>булгура</a:t>
            </a:r>
            <a:r>
              <a:rPr lang="ru-RU" sz="1100" b="1" kern="1200" dirty="0">
                <a:solidFill>
                  <a:srgbClr val="124126"/>
                </a:solidFill>
                <a:latin typeface="+mn-lt"/>
              </a:rPr>
              <a:t> снизился на 20 %. При этом наблюдается повышенный спрос на </a:t>
            </a:r>
            <a:r>
              <a:rPr lang="ru-RU" sz="1100" b="1" kern="1200" dirty="0" err="1">
                <a:solidFill>
                  <a:srgbClr val="124126"/>
                </a:solidFill>
                <a:latin typeface="+mn-lt"/>
              </a:rPr>
              <a:t>булгур</a:t>
            </a:r>
            <a:r>
              <a:rPr lang="ru-RU" sz="1100" b="1" kern="1200" dirty="0">
                <a:solidFill>
                  <a:srgbClr val="124126"/>
                </a:solidFill>
                <a:latin typeface="+mn-lt"/>
              </a:rPr>
              <a:t> в странах ближнего Востока, Африки и продовольственной программы</a:t>
            </a:r>
            <a:endParaRPr sz="1100" b="1" kern="1200" dirty="0">
              <a:solidFill>
                <a:srgbClr val="124126"/>
              </a:solidFill>
              <a:latin typeface="+mn-lt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6777D48-E7B1-F995-2846-8B41E73F9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971543"/>
              </p:ext>
            </p:extLst>
          </p:nvPr>
        </p:nvGraphicFramePr>
        <p:xfrm>
          <a:off x="7521026" y="1357765"/>
          <a:ext cx="3917378" cy="1203926"/>
        </p:xfrm>
        <a:graphic>
          <a:graphicData uri="http://schemas.openxmlformats.org/drawingml/2006/table">
            <a:tbl>
              <a:tblPr firstRow="1" firstCol="1" bandRow="1">
                <a:tableStyleId>{A865D3EE-FE7F-4826-85AE-64EC8871A9C4}</a:tableStyleId>
              </a:tblPr>
              <a:tblGrid>
                <a:gridCol w="1810484">
                  <a:extLst>
                    <a:ext uri="{9D8B030D-6E8A-4147-A177-3AD203B41FA5}">
                      <a16:colId xmlns:a16="http://schemas.microsoft.com/office/drawing/2014/main" val="291392639"/>
                    </a:ext>
                  </a:extLst>
                </a:gridCol>
                <a:gridCol w="422137">
                  <a:extLst>
                    <a:ext uri="{9D8B030D-6E8A-4147-A177-3AD203B41FA5}">
                      <a16:colId xmlns:a16="http://schemas.microsoft.com/office/drawing/2014/main" val="3047742293"/>
                    </a:ext>
                  </a:extLst>
                </a:gridCol>
                <a:gridCol w="422137">
                  <a:extLst>
                    <a:ext uri="{9D8B030D-6E8A-4147-A177-3AD203B41FA5}">
                      <a16:colId xmlns:a16="http://schemas.microsoft.com/office/drawing/2014/main" val="3910461452"/>
                    </a:ext>
                  </a:extLst>
                </a:gridCol>
                <a:gridCol w="422137">
                  <a:extLst>
                    <a:ext uri="{9D8B030D-6E8A-4147-A177-3AD203B41FA5}">
                      <a16:colId xmlns:a16="http://schemas.microsoft.com/office/drawing/2014/main" val="2433869020"/>
                    </a:ext>
                  </a:extLst>
                </a:gridCol>
                <a:gridCol w="422137">
                  <a:extLst>
                    <a:ext uri="{9D8B030D-6E8A-4147-A177-3AD203B41FA5}">
                      <a16:colId xmlns:a16="http://schemas.microsoft.com/office/drawing/2014/main" val="3286996201"/>
                    </a:ext>
                  </a:extLst>
                </a:gridCol>
                <a:gridCol w="418346">
                  <a:extLst>
                    <a:ext uri="{9D8B030D-6E8A-4147-A177-3AD203B41FA5}">
                      <a16:colId xmlns:a16="http://schemas.microsoft.com/office/drawing/2014/main" val="2769385798"/>
                    </a:ext>
                  </a:extLst>
                </a:gridCol>
              </a:tblGrid>
              <a:tr h="38860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Период</a:t>
                      </a:r>
                      <a:endParaRPr lang="ru-RU" sz="1400" b="1" dirty="0">
                        <a:solidFill>
                          <a:srgbClr val="1241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Y</a:t>
                      </a:r>
                      <a:r>
                        <a:rPr lang="ru-RU" sz="1400" b="1" dirty="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-4</a:t>
                      </a:r>
                      <a:endParaRPr lang="ru-RU" sz="1400" b="1" dirty="0">
                        <a:solidFill>
                          <a:srgbClr val="1241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Y</a:t>
                      </a:r>
                      <a:r>
                        <a:rPr lang="ru-RU" sz="1400" b="1" dirty="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-3</a:t>
                      </a:r>
                      <a:endParaRPr lang="ru-RU" sz="1400" b="1" dirty="0">
                        <a:solidFill>
                          <a:srgbClr val="1241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Y</a:t>
                      </a:r>
                      <a:r>
                        <a:rPr lang="ru-RU" sz="1400" b="1" dirty="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-2</a:t>
                      </a:r>
                      <a:endParaRPr lang="ru-RU" sz="1400" b="1" dirty="0">
                        <a:solidFill>
                          <a:srgbClr val="1241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Y</a:t>
                      </a:r>
                      <a:r>
                        <a:rPr lang="ru-RU" sz="1400" b="1" dirty="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-1</a:t>
                      </a:r>
                      <a:endParaRPr lang="ru-RU" sz="1400" b="1" dirty="0">
                        <a:solidFill>
                          <a:srgbClr val="1241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 Y</a:t>
                      </a:r>
                      <a:r>
                        <a:rPr lang="ru-RU" sz="1400" b="1" dirty="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*</a:t>
                      </a:r>
                      <a:endParaRPr lang="ru-RU" sz="1400" b="1" dirty="0">
                        <a:solidFill>
                          <a:srgbClr val="1241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015211"/>
                  </a:ext>
                </a:extLst>
              </a:tr>
              <a:tr h="19430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Производство</a:t>
                      </a:r>
                      <a:endParaRPr lang="ru-RU" sz="1400" dirty="0">
                        <a:solidFill>
                          <a:srgbClr val="1241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>
                        <a:solidFill>
                          <a:srgbClr val="1241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>
                        <a:solidFill>
                          <a:srgbClr val="1241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 dirty="0">
                        <a:solidFill>
                          <a:srgbClr val="1241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>
                        <a:solidFill>
                          <a:srgbClr val="1241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 dirty="0">
                        <a:solidFill>
                          <a:srgbClr val="1241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797841"/>
                  </a:ext>
                </a:extLst>
              </a:tr>
              <a:tr h="19430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Импорт</a:t>
                      </a:r>
                      <a:endParaRPr lang="ru-RU" sz="1400" dirty="0">
                        <a:solidFill>
                          <a:srgbClr val="1241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 dirty="0">
                        <a:solidFill>
                          <a:srgbClr val="1241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>
                        <a:solidFill>
                          <a:srgbClr val="1241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>
                        <a:solidFill>
                          <a:srgbClr val="1241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>
                        <a:solidFill>
                          <a:srgbClr val="1241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>
                        <a:solidFill>
                          <a:srgbClr val="1241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55616"/>
                  </a:ext>
                </a:extLst>
              </a:tr>
              <a:tr h="38860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Итого, потребление</a:t>
                      </a:r>
                      <a:endParaRPr lang="ru-RU" sz="1400" dirty="0">
                        <a:solidFill>
                          <a:srgbClr val="1241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 dirty="0">
                        <a:solidFill>
                          <a:srgbClr val="1241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 dirty="0">
                        <a:solidFill>
                          <a:srgbClr val="1241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>
                        <a:solidFill>
                          <a:srgbClr val="1241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>
                        <a:solidFill>
                          <a:srgbClr val="1241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124126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 dirty="0">
                        <a:solidFill>
                          <a:srgbClr val="1241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944454"/>
                  </a:ext>
                </a:extLst>
              </a:tr>
            </a:tbl>
          </a:graphicData>
        </a:graphic>
      </p:graphicFrame>
      <p:sp>
        <p:nvSpPr>
          <p:cNvPr id="4" name="Google Shape;160;p3">
            <a:extLst>
              <a:ext uri="{FF2B5EF4-FFF2-40B4-BE49-F238E27FC236}">
                <a16:creationId xmlns:a16="http://schemas.microsoft.com/office/drawing/2014/main" id="{7193925D-0F2A-2132-92A1-82ADE19B3419}"/>
              </a:ext>
            </a:extLst>
          </p:cNvPr>
          <p:cNvSpPr txBox="1">
            <a:spLocks/>
          </p:cNvSpPr>
          <p:nvPr/>
        </p:nvSpPr>
        <p:spPr>
          <a:xfrm>
            <a:off x="7908646" y="753399"/>
            <a:ext cx="4039207" cy="2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228">
              <a:buClr>
                <a:srgbClr val="FFFFFF"/>
              </a:buClr>
              <a:buSzPts val="1568"/>
            </a:pPr>
            <a:r>
              <a:rPr lang="ru-RU" sz="1568" b="1" dirty="0">
                <a:solidFill>
                  <a:srgbClr val="124126"/>
                </a:solidFill>
                <a:latin typeface="Arial"/>
                <a:ea typeface="Arial"/>
                <a:cs typeface="Arial"/>
                <a:sym typeface="Arial"/>
              </a:rPr>
              <a:t>Анализ предложения на рынке: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"/>
          <p:cNvSpPr txBox="1"/>
          <p:nvPr/>
        </p:nvSpPr>
        <p:spPr>
          <a:xfrm>
            <a:off x="485098" y="365014"/>
            <a:ext cx="9144000" cy="49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1241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1"/>
          <p:cNvSpPr/>
          <p:nvPr/>
        </p:nvSpPr>
        <p:spPr>
          <a:xfrm>
            <a:off x="485098" y="465686"/>
            <a:ext cx="5871367" cy="398390"/>
          </a:xfrm>
          <a:prstGeom prst="rect">
            <a:avLst/>
          </a:prstGeom>
          <a:solidFill>
            <a:srgbClr val="124126"/>
          </a:solidFill>
          <a:ln>
            <a:solidFill>
              <a:srgbClr val="124126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rgbClr val="1241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1"/>
          <p:cNvSpPr txBox="1"/>
          <p:nvPr/>
        </p:nvSpPr>
        <p:spPr>
          <a:xfrm>
            <a:off x="549172" y="519447"/>
            <a:ext cx="5807293" cy="255651"/>
          </a:xfrm>
          <a:prstGeom prst="rect">
            <a:avLst/>
          </a:prstGeom>
          <a:solidFill>
            <a:srgbClr val="124126"/>
          </a:solidFill>
          <a:ln>
            <a:solidFill>
              <a:srgbClr val="124126"/>
            </a:solidFill>
          </a:ln>
        </p:spPr>
        <p:txBody>
          <a:bodyPr spcFirstLastPara="1" wrap="square" lIns="0" tIns="14225" rIns="0" bIns="0" anchor="ctr" anchorCtr="0">
            <a:spAutoFit/>
          </a:bodyPr>
          <a:lstStyle/>
          <a:p>
            <a:pPr marL="142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68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ПОКАЗАТЕЛИ ЭФФЕКТИВНОСТИ ПРОЕКТА</a:t>
            </a:r>
            <a:endParaRPr sz="1568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1"/>
          <p:cNvSpPr txBox="1"/>
          <p:nvPr/>
        </p:nvSpPr>
        <p:spPr>
          <a:xfrm>
            <a:off x="485098" y="4370638"/>
            <a:ext cx="11108808" cy="149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124126"/>
                </a:solidFill>
                <a:latin typeface="+mj-lt"/>
                <a:ea typeface="Calibri"/>
                <a:cs typeface="Calibri"/>
                <a:sym typeface="Calibri"/>
              </a:rPr>
              <a:t>Выводы: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124126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lvl="0"/>
            <a:r>
              <a:rPr lang="ru-RU" b="1" dirty="0">
                <a:solidFill>
                  <a:srgbClr val="124126"/>
                </a:solidFill>
                <a:latin typeface="+mj-lt"/>
                <a:ea typeface="Calibri"/>
                <a:cs typeface="Calibri"/>
                <a:sym typeface="Calibri"/>
              </a:rPr>
              <a:t>NPV – </a:t>
            </a:r>
            <a:r>
              <a:rPr lang="ru-RU" b="1" dirty="0">
                <a:solidFill>
                  <a:srgbClr val="124126"/>
                </a:solidFill>
                <a:latin typeface="+mj-lt"/>
                <a:ea typeface="Calibri"/>
                <a:cs typeface="Calibri"/>
              </a:rPr>
              <a:t>_____________</a:t>
            </a:r>
            <a:r>
              <a:rPr lang="ru-RU" b="1" dirty="0">
                <a:solidFill>
                  <a:srgbClr val="124126"/>
                </a:solidFill>
                <a:latin typeface="+mj-lt"/>
                <a:ea typeface="Calibri"/>
                <a:cs typeface="Calibri"/>
                <a:sym typeface="Calibri"/>
              </a:rPr>
              <a:t>тенге</a:t>
            </a:r>
            <a:endParaRPr lang="ru-RU" b="1" dirty="0">
              <a:solidFill>
                <a:srgbClr val="124126"/>
              </a:solidFill>
              <a:latin typeface="+mj-lt"/>
              <a:ea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124126"/>
                </a:solidFill>
                <a:latin typeface="+mj-lt"/>
                <a:ea typeface="Calibri"/>
                <a:cs typeface="Calibri"/>
                <a:sym typeface="Calibri"/>
              </a:rPr>
              <a:t>IRR – __________</a:t>
            </a:r>
            <a:r>
              <a:rPr lang="en-US" b="1" dirty="0">
                <a:solidFill>
                  <a:srgbClr val="124126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b="1" dirty="0">
                <a:solidFill>
                  <a:srgbClr val="124126"/>
                </a:solidFill>
                <a:latin typeface="+mj-lt"/>
                <a:ea typeface="Calibri"/>
                <a:cs typeface="Calibri"/>
                <a:sym typeface="Calibri"/>
              </a:rPr>
              <a:t>%</a:t>
            </a:r>
            <a:endParaRPr b="1" dirty="0">
              <a:solidFill>
                <a:srgbClr val="124126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124126"/>
                </a:solidFill>
                <a:latin typeface="+mj-lt"/>
                <a:ea typeface="Calibri"/>
                <a:cs typeface="Calibri"/>
                <a:sym typeface="Calibri"/>
              </a:rPr>
              <a:t>Срок окупаемости инвестиций – _______ лет </a:t>
            </a:r>
            <a:endParaRPr dirty="0">
              <a:solidFill>
                <a:srgbClr val="124126"/>
              </a:solidFill>
              <a:latin typeface="+mj-lt"/>
            </a:endParaRPr>
          </a:p>
        </p:txBody>
      </p:sp>
      <p:sp>
        <p:nvSpPr>
          <p:cNvPr id="3" name="Google Shape;190;p5">
            <a:extLst>
              <a:ext uri="{FF2B5EF4-FFF2-40B4-BE49-F238E27FC236}">
                <a16:creationId xmlns:a16="http://schemas.microsoft.com/office/drawing/2014/main" id="{C7E7AB1D-AF44-1EB3-4036-80409B9B85F6}"/>
              </a:ext>
            </a:extLst>
          </p:cNvPr>
          <p:cNvSpPr txBox="1"/>
          <p:nvPr/>
        </p:nvSpPr>
        <p:spPr>
          <a:xfrm>
            <a:off x="7303935" y="6479998"/>
            <a:ext cx="4585701" cy="19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00" rIns="0" bIns="0" anchor="t" anchorCtr="0">
            <a:spAutoFit/>
          </a:bodyPr>
          <a:lstStyle/>
          <a:p>
            <a:pPr marL="14228"/>
            <a:r>
              <a:rPr lang="ru-RU" sz="1200" i="1" kern="1200" dirty="0">
                <a:solidFill>
                  <a:srgbClr val="124126"/>
                </a:solidFill>
                <a:latin typeface="+mn-lt"/>
                <a:sym typeface="Calibri"/>
              </a:rPr>
              <a:t>См Приложение «</a:t>
            </a:r>
            <a:r>
              <a:rPr lang="ru-RU" sz="1200" i="1" kern="1200" dirty="0">
                <a:solidFill>
                  <a:srgbClr val="124126"/>
                </a:solidFill>
                <a:latin typeface="+mn-lt"/>
              </a:rPr>
              <a:t>Финансово-экономическая модель»</a:t>
            </a:r>
            <a:endParaRPr sz="1200" i="1" kern="1200" dirty="0">
              <a:solidFill>
                <a:srgbClr val="124126"/>
              </a:solidFill>
              <a:latin typeface="+mn-lt"/>
              <a:sym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563828"/>
              </p:ext>
            </p:extLst>
          </p:nvPr>
        </p:nvGraphicFramePr>
        <p:xfrm>
          <a:off x="988138" y="1482622"/>
          <a:ext cx="9842500" cy="25781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905896577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1730185348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3253992614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55736526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26346942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237679865"/>
                    </a:ext>
                  </a:extLst>
                </a:gridCol>
              </a:tblGrid>
              <a:tr h="4158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В млн.тенге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Y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Y+1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Y+2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Y+3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Y+4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1328531"/>
                  </a:ext>
                </a:extLst>
              </a:tr>
              <a:tr h="5405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Выручка</a:t>
                      </a:r>
                      <a:endParaRPr lang="ru-RU" sz="1400" b="1" i="0" u="none" strike="noStrike" dirty="0">
                        <a:solidFill>
                          <a:srgbClr val="1241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62066840"/>
                  </a:ext>
                </a:extLst>
              </a:tr>
              <a:tr h="5405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EBITDA</a:t>
                      </a:r>
                      <a:endParaRPr lang="en-US" sz="1400" b="1" i="0" u="none" strike="noStrike">
                        <a:solidFill>
                          <a:srgbClr val="1241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3380873"/>
                  </a:ext>
                </a:extLst>
              </a:tr>
              <a:tr h="5405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 Маржа </a:t>
                      </a:r>
                      <a:r>
                        <a:rPr lang="en-US" sz="1400" u="none" strike="noStrike">
                          <a:effectLst/>
                        </a:rPr>
                        <a:t>EBITDA</a:t>
                      </a:r>
                      <a:endParaRPr lang="en-US" sz="1400" b="0" i="0" u="none" strike="noStrike">
                        <a:solidFill>
                          <a:srgbClr val="1241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12565905"/>
                  </a:ext>
                </a:extLst>
              </a:tr>
              <a:tr h="5405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Чистая прибыль</a:t>
                      </a:r>
                      <a:endParaRPr lang="ru-RU" sz="1400" b="1" i="0" u="none" strike="noStrike">
                        <a:solidFill>
                          <a:srgbClr val="12412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67794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"/>
          <p:cNvSpPr txBox="1"/>
          <p:nvPr/>
        </p:nvSpPr>
        <p:spPr>
          <a:xfrm>
            <a:off x="517135" y="148211"/>
            <a:ext cx="9144000" cy="49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1"/>
          <p:cNvSpPr/>
          <p:nvPr/>
        </p:nvSpPr>
        <p:spPr>
          <a:xfrm>
            <a:off x="531278" y="465686"/>
            <a:ext cx="5871367" cy="398390"/>
          </a:xfrm>
          <a:prstGeom prst="rect">
            <a:avLst/>
          </a:prstGeom>
          <a:solidFill>
            <a:srgbClr val="124126"/>
          </a:solidFill>
          <a:ln>
            <a:solidFill>
              <a:srgbClr val="124126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1"/>
          <p:cNvSpPr txBox="1"/>
          <p:nvPr/>
        </p:nvSpPr>
        <p:spPr>
          <a:xfrm>
            <a:off x="607466" y="519449"/>
            <a:ext cx="5781035" cy="255648"/>
          </a:xfrm>
          <a:prstGeom prst="rect">
            <a:avLst/>
          </a:prstGeom>
          <a:solidFill>
            <a:srgbClr val="124126"/>
          </a:solidFill>
          <a:ln>
            <a:solidFill>
              <a:srgbClr val="124126"/>
            </a:solidFill>
          </a:ln>
        </p:spPr>
        <p:txBody>
          <a:bodyPr spcFirstLastPara="1" wrap="square" lIns="0" tIns="14225" rIns="0" bIns="0" anchor="ctr" anchorCtr="0">
            <a:spAutoFit/>
          </a:bodyPr>
          <a:lstStyle/>
          <a:p>
            <a:pPr marL="142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68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SWOT- </a:t>
            </a:r>
            <a:r>
              <a:rPr lang="ru-RU" sz="1568" b="1" dirty="0">
                <a:solidFill>
                  <a:srgbClr val="FFFFFF"/>
                </a:solidFill>
              </a:rPr>
              <a:t>АНАЛИЗ</a:t>
            </a:r>
            <a:r>
              <a:rPr lang="ru-RU" sz="1568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graphicFrame>
        <p:nvGraphicFramePr>
          <p:cNvPr id="9" name="Google Shape;381;p10">
            <a:extLst>
              <a:ext uri="{FF2B5EF4-FFF2-40B4-BE49-F238E27FC236}">
                <a16:creationId xmlns:a16="http://schemas.microsoft.com/office/drawing/2014/main" id="{37CB6DB3-DC0C-495B-B574-F05F4FA42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666669"/>
              </p:ext>
            </p:extLst>
          </p:nvPr>
        </p:nvGraphicFramePr>
        <p:xfrm>
          <a:off x="531277" y="964749"/>
          <a:ext cx="10693449" cy="5103398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5570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Calibri"/>
                        </a:rPr>
                        <a:t>Strengths</a:t>
                      </a:r>
                      <a:endParaRPr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>
                    <a:solidFill>
                      <a:srgbClr val="1241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Calibri"/>
                        </a:rPr>
                        <a:t>Weaknesses</a:t>
                      </a:r>
                      <a:endParaRPr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>
                    <a:solidFill>
                      <a:srgbClr val="1241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364">
                <a:tc>
                  <a:txBody>
                    <a:bodyPr/>
                    <a:lstStyle/>
                    <a:p>
                      <a:pPr marL="0" marR="0" lvl="0" indent="44958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dirty="0">
                        <a:solidFill>
                          <a:srgbClr val="1241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364">
                <a:tc>
                  <a:txBody>
                    <a:bodyPr/>
                    <a:lstStyle/>
                    <a:p>
                      <a:pPr marL="0" marR="0" lvl="0" indent="44958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rgbClr val="124126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2177539259"/>
                  </a:ext>
                </a:extLst>
              </a:tr>
              <a:tr h="751637">
                <a:tc>
                  <a:txBody>
                    <a:bodyPr/>
                    <a:lstStyle/>
                    <a:p>
                      <a:pPr marL="0" marR="0" lvl="0" indent="44958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rgbClr val="124126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2106891417"/>
                  </a:ext>
                </a:extLst>
              </a:tr>
              <a:tr h="78191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Opportunities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2200" marR="62200" marT="0" marB="0">
                    <a:solidFill>
                      <a:srgbClr val="1241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Threats</a:t>
                      </a:r>
                      <a:endParaRPr sz="16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2200" marR="62200" marT="0" marB="0">
                    <a:solidFill>
                      <a:srgbClr val="1241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826684"/>
                  </a:ext>
                </a:extLst>
              </a:tr>
              <a:tr h="1002183">
                <a:tc>
                  <a:txBody>
                    <a:bodyPr/>
                    <a:lstStyle/>
                    <a:p>
                      <a:pPr marL="0" marR="0" lvl="0" indent="44958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rgbClr val="124126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364">
                <a:tc>
                  <a:txBody>
                    <a:bodyPr/>
                    <a:lstStyle/>
                    <a:p>
                      <a:pPr marL="0" marR="0" lvl="0" indent="44958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rgbClr val="124126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1327364787"/>
                  </a:ext>
                </a:extLst>
              </a:tr>
            </a:tbl>
          </a:graphicData>
        </a:graphic>
      </p:graphicFrame>
      <p:pic>
        <p:nvPicPr>
          <p:cNvPr id="10" name="Рисунок 9" descr="Знак одобрения со сплошной заливкой">
            <a:extLst>
              <a:ext uri="{FF2B5EF4-FFF2-40B4-BE49-F238E27FC236}">
                <a16:creationId xmlns:a16="http://schemas.microsoft.com/office/drawing/2014/main" id="{E75B3A61-387E-4376-9943-AB3A6A049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4217" y="1181551"/>
            <a:ext cx="466436" cy="466436"/>
          </a:xfrm>
          <a:prstGeom prst="rect">
            <a:avLst/>
          </a:prstGeom>
        </p:spPr>
      </p:pic>
      <p:pic>
        <p:nvPicPr>
          <p:cNvPr id="6" name="Рисунок 5" descr="Закрыть со сплошной заливкой">
            <a:extLst>
              <a:ext uri="{FF2B5EF4-FFF2-40B4-BE49-F238E27FC236}">
                <a16:creationId xmlns:a16="http://schemas.microsoft.com/office/drawing/2014/main" id="{1BE785FA-F831-493C-A93A-B3656FA946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8711" y="3972867"/>
            <a:ext cx="426844" cy="426844"/>
          </a:xfrm>
          <a:prstGeom prst="rect">
            <a:avLst/>
          </a:prstGeom>
        </p:spPr>
      </p:pic>
      <p:pic>
        <p:nvPicPr>
          <p:cNvPr id="8" name="Рисунок 7" descr="Рукопожатие со сплошной заливкой">
            <a:extLst>
              <a:ext uri="{FF2B5EF4-FFF2-40B4-BE49-F238E27FC236}">
                <a16:creationId xmlns:a16="http://schemas.microsoft.com/office/drawing/2014/main" id="{208C91C6-1ABC-4904-801C-37A57BB07B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51802" y="3810312"/>
            <a:ext cx="589399" cy="589399"/>
          </a:xfrm>
          <a:prstGeom prst="rect">
            <a:avLst/>
          </a:prstGeom>
        </p:spPr>
      </p:pic>
      <p:pic>
        <p:nvPicPr>
          <p:cNvPr id="15" name="Рисунок 14" descr="Знак одобрения со сплошной заливкой">
            <a:extLst>
              <a:ext uri="{FF2B5EF4-FFF2-40B4-BE49-F238E27FC236}">
                <a16:creationId xmlns:a16="http://schemas.microsoft.com/office/drawing/2014/main" id="{9DF296F7-8802-458D-A880-44DBF6CB7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8465126" y="1181551"/>
            <a:ext cx="512518" cy="46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37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">
            <a:extLst>
              <a:ext uri="{FF2B5EF4-FFF2-40B4-BE49-F238E27FC236}">
                <a16:creationId xmlns:a16="http://schemas.microsoft.com/office/drawing/2014/main" id="{E39F5A41-3477-7876-E4B8-8CD47D19F433}"/>
              </a:ext>
            </a:extLst>
          </p:cNvPr>
          <p:cNvSpPr/>
          <p:nvPr/>
        </p:nvSpPr>
        <p:spPr>
          <a:xfrm>
            <a:off x="4174150" y="962618"/>
            <a:ext cx="4034396" cy="398390"/>
          </a:xfrm>
          <a:prstGeom prst="rect">
            <a:avLst/>
          </a:prstGeom>
          <a:solidFill>
            <a:srgbClr val="124126"/>
          </a:solidFill>
          <a:ln>
            <a:solidFill>
              <a:srgbClr val="124126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68" dirty="0">
              <a:solidFill>
                <a:srgbClr val="FFFFFF"/>
              </a:solidFill>
              <a:highlight>
                <a:srgbClr val="0000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52;p2">
            <a:extLst>
              <a:ext uri="{FF2B5EF4-FFF2-40B4-BE49-F238E27FC236}">
                <a16:creationId xmlns:a16="http://schemas.microsoft.com/office/drawing/2014/main" id="{0BBEEA0C-5734-C83C-DF44-34D0CE2BDB7B}"/>
              </a:ext>
            </a:extLst>
          </p:cNvPr>
          <p:cNvSpPr txBox="1"/>
          <p:nvPr/>
        </p:nvSpPr>
        <p:spPr>
          <a:xfrm>
            <a:off x="4706632" y="1033989"/>
            <a:ext cx="3604551" cy="2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68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ЗАПРАШИВАЕМЫЕ УСЛОВИЯ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F9B68-0E26-5902-87EF-591628297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122" y="9316"/>
            <a:ext cx="2186878" cy="544927"/>
          </a:xfrm>
          <a:prstGeom prst="rect">
            <a:avLst/>
          </a:prstGeom>
        </p:spPr>
      </p:pic>
      <p:graphicFrame>
        <p:nvGraphicFramePr>
          <p:cNvPr id="5" name="Google Shape;381;p10"/>
          <p:cNvGraphicFramePr/>
          <p:nvPr>
            <p:extLst>
              <p:ext uri="{D42A27DB-BD31-4B8C-83A1-F6EECF244321}">
                <p14:modId xmlns:p14="http://schemas.microsoft.com/office/powerpoint/2010/main" val="2129589796"/>
              </p:ext>
            </p:extLst>
          </p:nvPr>
        </p:nvGraphicFramePr>
        <p:xfrm>
          <a:off x="1811115" y="2163456"/>
          <a:ext cx="9124363" cy="2461884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4953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0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72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Calibri"/>
                        </a:rPr>
                        <a:t>Критерии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sym typeface="Calibri"/>
                        </a:rPr>
                        <a:t> запрашиваемого займа</a:t>
                      </a:r>
                      <a:endParaRPr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>
                    <a:solidFill>
                      <a:srgbClr val="1241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Calibri"/>
                        </a:rPr>
                        <a:t>Показатели </a:t>
                      </a:r>
                      <a:endParaRPr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>
                    <a:solidFill>
                      <a:srgbClr val="1241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7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>
                          <a:solidFill>
                            <a:srgbClr val="124126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        Сумма займа</a:t>
                      </a:r>
                      <a:endParaRPr sz="1400" b="0" dirty="0">
                        <a:solidFill>
                          <a:srgbClr val="1241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rgbClr val="124126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        Срок </a:t>
                      </a:r>
                      <a:endParaRPr sz="1400" b="0" i="0" u="none" strike="noStrike" cap="none" dirty="0">
                        <a:solidFill>
                          <a:srgbClr val="124126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2106891417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rgbClr val="124126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        Ставка</a:t>
                      </a:r>
                      <a:endParaRPr sz="1400" b="0" i="0" u="none" strike="noStrike" cap="none" dirty="0">
                        <a:solidFill>
                          <a:srgbClr val="124126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1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rgbClr val="124126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        Льготный период по выплате ОД</a:t>
                      </a:r>
                      <a:endParaRPr sz="1400" b="0" i="0" u="none" strike="noStrike" cap="none" dirty="0">
                        <a:solidFill>
                          <a:srgbClr val="124126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086"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1241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Льготный период по выплате вознаграждения </a:t>
                      </a:r>
                      <a:endParaRPr sz="1600" b="0" dirty="0">
                        <a:solidFill>
                          <a:srgbClr val="1241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1">
                <a:tc>
                  <a:txBody>
                    <a:bodyPr/>
                    <a:lstStyle/>
                    <a:p>
                      <a:pPr marL="0" marR="0" lvl="0" indent="44958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>
                          <a:solidFill>
                            <a:srgbClr val="124126"/>
                          </a:solidFill>
                          <a:sym typeface="Calibri"/>
                        </a:rPr>
                        <a:t>Залоговое Обеспечение </a:t>
                      </a:r>
                      <a:endParaRPr sz="1400" b="0" dirty="0">
                        <a:solidFill>
                          <a:srgbClr val="1241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9C329EC-6AEB-E40C-36AE-7137F29E5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356881"/>
              </p:ext>
            </p:extLst>
          </p:nvPr>
        </p:nvGraphicFramePr>
        <p:xfrm>
          <a:off x="194389" y="570580"/>
          <a:ext cx="11559586" cy="5390825"/>
        </p:xfrm>
        <a:graphic>
          <a:graphicData uri="http://schemas.openxmlformats.org/drawingml/2006/table">
            <a:tbl>
              <a:tblPr firstRow="1" firstCol="1" bandRow="1">
                <a:tableStyleId>{A865D3EE-FE7F-4826-85AE-64EC8871A9C4}</a:tableStyleId>
              </a:tblPr>
              <a:tblGrid>
                <a:gridCol w="2806243">
                  <a:extLst>
                    <a:ext uri="{9D8B030D-6E8A-4147-A177-3AD203B41FA5}">
                      <a16:colId xmlns:a16="http://schemas.microsoft.com/office/drawing/2014/main" val="443988827"/>
                    </a:ext>
                  </a:extLst>
                </a:gridCol>
                <a:gridCol w="8753343">
                  <a:extLst>
                    <a:ext uri="{9D8B030D-6E8A-4147-A177-3AD203B41FA5}">
                      <a16:colId xmlns:a16="http://schemas.microsoft.com/office/drawing/2014/main" val="4081653890"/>
                    </a:ext>
                  </a:extLst>
                </a:gridCol>
              </a:tblGrid>
              <a:tr h="2738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D8D49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200" b="1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Наименование проекта</a:t>
                      </a:r>
                      <a:endParaRPr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100" b="0" i="1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 «Запуск предприятия по производству __________________________________»</a:t>
                      </a: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290303"/>
                  </a:ext>
                </a:extLst>
              </a:tr>
              <a:tr h="2738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Заявитель</a:t>
                      </a:r>
                      <a:endParaRPr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100" b="0" i="1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ТОО «________________»</a:t>
                      </a: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787242"/>
                  </a:ext>
                </a:extLst>
              </a:tr>
              <a:tr h="334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Цель проекта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ru-RU" sz="1100" b="0" i="1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859"/>
                  </a:ext>
                </a:extLst>
              </a:tr>
              <a:tr h="273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Вид деятельности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100" b="0" i="1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469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Описание Проекта</a:t>
                      </a:r>
                      <a:endParaRPr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100" b="0" i="1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867086"/>
                  </a:ext>
                </a:extLst>
              </a:tr>
              <a:tr h="5358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Отраслевая принадлежность</a:t>
                      </a:r>
                      <a:endParaRPr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0" i="1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Отрасль реализации проекта, согласно ОКЭД -  Производство __________________ - 15.61_____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ru-RU" sz="1100" b="0" i="1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876490"/>
                  </a:ext>
                </a:extLst>
              </a:tr>
              <a:tr h="214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Общая стоимость Проекта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0" i="1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Общая стоимость проекта, доля собственного участия/доля Кредитора/доля иных участников </a:t>
                      </a:r>
                      <a:r>
                        <a:rPr lang="en-US" sz="1100" b="0" i="1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  <a:r>
                        <a:rPr lang="ru-RU" sz="1100" b="0" i="1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____________тенге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ru-RU" sz="1100" b="0" i="1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911612"/>
                  </a:ext>
                </a:extLst>
              </a:tr>
              <a:tr h="2738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Участники (акционеры)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ru-RU" sz="1100" b="0" i="1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664656"/>
                  </a:ext>
                </a:extLst>
              </a:tr>
              <a:tr h="4919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  <a:sym typeface="Arial"/>
                        </a:rPr>
                        <a:t>Дата начала и дата завершения проекта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0" i="1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Начало реализации – май 2024г.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0" i="1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Окончание декабрь 2024 г.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856879"/>
                  </a:ext>
                </a:extLst>
              </a:tr>
              <a:tr h="5596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D8D49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Рынки</a:t>
                      </a:r>
                      <a:r>
                        <a:rPr lang="en-US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200" b="1" i="0" u="none" strike="noStrike" cap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сбыта</a:t>
                      </a: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, объемы экспорта </a:t>
                      </a:r>
                      <a:endParaRPr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100" b="0" i="1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579033"/>
                  </a:ext>
                </a:extLst>
              </a:tr>
              <a:tr h="12579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D8D49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Предпосылки для реализации Проекта </a:t>
                      </a:r>
                      <a:endParaRPr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ru-RU" sz="1100" b="0" i="1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0833" marR="608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212402"/>
                  </a:ext>
                </a:extLst>
              </a:tr>
              <a:tr h="502072">
                <a:tc>
                  <a:txBody>
                    <a:bodyPr/>
                    <a:lstStyle/>
                    <a:p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a:t>Поддержка со стороны государственных органов</a:t>
                      </a:r>
                    </a:p>
                    <a:p>
                      <a:r>
                        <a:rPr lang="ru-RU" sz="9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450043"/>
                  </a:ext>
                </a:extLst>
              </a:tr>
            </a:tbl>
          </a:graphicData>
        </a:graphic>
      </p:graphicFrame>
      <p:sp>
        <p:nvSpPr>
          <p:cNvPr id="4" name="Google Shape;147;p2">
            <a:extLst>
              <a:ext uri="{FF2B5EF4-FFF2-40B4-BE49-F238E27FC236}">
                <a16:creationId xmlns:a16="http://schemas.microsoft.com/office/drawing/2014/main" id="{D223419A-6004-0DD4-6EB8-AF2CCBE34318}"/>
              </a:ext>
            </a:extLst>
          </p:cNvPr>
          <p:cNvSpPr/>
          <p:nvPr/>
        </p:nvSpPr>
        <p:spPr>
          <a:xfrm>
            <a:off x="600146" y="98502"/>
            <a:ext cx="4619554" cy="320598"/>
          </a:xfrm>
          <a:prstGeom prst="rect">
            <a:avLst/>
          </a:prstGeom>
          <a:solidFill>
            <a:srgbClr val="1241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568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ИНФОРМАЦИЯ О</a:t>
            </a:r>
            <a:r>
              <a:rPr kumimoji="0" lang="ru-RU" sz="1568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ПРОЕКТЕ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"/>
          <p:cNvSpPr/>
          <p:nvPr/>
        </p:nvSpPr>
        <p:spPr>
          <a:xfrm>
            <a:off x="428897" y="400007"/>
            <a:ext cx="4262846" cy="398388"/>
          </a:xfrm>
          <a:prstGeom prst="rect">
            <a:avLst/>
          </a:prstGeom>
          <a:solidFill>
            <a:srgbClr val="1241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 txBox="1"/>
          <p:nvPr/>
        </p:nvSpPr>
        <p:spPr>
          <a:xfrm>
            <a:off x="542557" y="452437"/>
            <a:ext cx="3074347" cy="26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t" anchorCtr="0">
            <a:spAutoFit/>
          </a:bodyPr>
          <a:lstStyle/>
          <a:p>
            <a:pPr marL="1422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kern="1200" dirty="0">
                <a:solidFill>
                  <a:schemeClr val="bg1"/>
                </a:solidFill>
                <a:latin typeface="+mn-lt"/>
              </a:rPr>
              <a:t>КОМАНДА</a:t>
            </a:r>
            <a:r>
              <a:rPr lang="ru-RU" sz="1568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1" kern="1200" dirty="0">
                <a:solidFill>
                  <a:schemeClr val="bg1"/>
                </a:solidFill>
                <a:latin typeface="+mn-lt"/>
              </a:rPr>
              <a:t>ПРОЕКТА</a:t>
            </a:r>
            <a:endParaRPr sz="1600" b="1" kern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63C34D-0F33-B75E-C8D5-3F6A50F79AFA}"/>
              </a:ext>
            </a:extLst>
          </p:cNvPr>
          <p:cNvSpPr txBox="1"/>
          <p:nvPr/>
        </p:nvSpPr>
        <p:spPr>
          <a:xfrm>
            <a:off x="428897" y="104366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Tx/>
              <a:defRPr b="1">
                <a:solidFill>
                  <a:srgbClr val="002060"/>
                </a:solidFill>
                <a:latin typeface="+mj-lt"/>
              </a:defRPr>
            </a:lvl1pPr>
          </a:lstStyle>
          <a:p>
            <a:pPr algn="l"/>
            <a:r>
              <a:rPr lang="en-US" dirty="0" err="1">
                <a:solidFill>
                  <a:srgbClr val="124126"/>
                </a:solidFill>
              </a:rPr>
              <a:t>Ключевой</a:t>
            </a:r>
            <a:r>
              <a:rPr lang="en-US" dirty="0">
                <a:solidFill>
                  <a:srgbClr val="124126"/>
                </a:solidFill>
              </a:rPr>
              <a:t> </a:t>
            </a:r>
            <a:r>
              <a:rPr lang="en-US" dirty="0" err="1">
                <a:solidFill>
                  <a:srgbClr val="124126"/>
                </a:solidFill>
              </a:rPr>
              <a:t>персонал</a:t>
            </a:r>
            <a:r>
              <a:rPr lang="en-US" dirty="0">
                <a:solidFill>
                  <a:srgbClr val="124126"/>
                </a:solidFill>
              </a:rPr>
              <a:t> </a:t>
            </a:r>
            <a:r>
              <a:rPr lang="en-US" dirty="0" err="1">
                <a:solidFill>
                  <a:srgbClr val="124126"/>
                </a:solidFill>
              </a:rPr>
              <a:t>Компании</a:t>
            </a:r>
            <a:r>
              <a:rPr lang="ru-RU" dirty="0">
                <a:solidFill>
                  <a:srgbClr val="124126"/>
                </a:solidFill>
              </a:rPr>
              <a:t>: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DFBFEAF9-625B-A08E-43D8-949824324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087117"/>
              </p:ext>
            </p:extLst>
          </p:nvPr>
        </p:nvGraphicFramePr>
        <p:xfrm>
          <a:off x="495571" y="1648320"/>
          <a:ext cx="10586085" cy="672514"/>
        </p:xfrm>
        <a:graphic>
          <a:graphicData uri="http://schemas.openxmlformats.org/drawingml/2006/table">
            <a:tbl>
              <a:tblPr firstRow="1" firstCol="1" bandRow="1"/>
              <a:tblGrid>
                <a:gridCol w="2117217">
                  <a:extLst>
                    <a:ext uri="{9D8B030D-6E8A-4147-A177-3AD203B41FA5}">
                      <a16:colId xmlns:a16="http://schemas.microsoft.com/office/drawing/2014/main" val="3738755353"/>
                    </a:ext>
                  </a:extLst>
                </a:gridCol>
                <a:gridCol w="2117217">
                  <a:extLst>
                    <a:ext uri="{9D8B030D-6E8A-4147-A177-3AD203B41FA5}">
                      <a16:colId xmlns:a16="http://schemas.microsoft.com/office/drawing/2014/main" val="596601398"/>
                    </a:ext>
                  </a:extLst>
                </a:gridCol>
                <a:gridCol w="2117217">
                  <a:extLst>
                    <a:ext uri="{9D8B030D-6E8A-4147-A177-3AD203B41FA5}">
                      <a16:colId xmlns:a16="http://schemas.microsoft.com/office/drawing/2014/main" val="1907749541"/>
                    </a:ext>
                  </a:extLst>
                </a:gridCol>
                <a:gridCol w="2117217">
                  <a:extLst>
                    <a:ext uri="{9D8B030D-6E8A-4147-A177-3AD203B41FA5}">
                      <a16:colId xmlns:a16="http://schemas.microsoft.com/office/drawing/2014/main" val="2254830525"/>
                    </a:ext>
                  </a:extLst>
                </a:gridCol>
                <a:gridCol w="2117217">
                  <a:extLst>
                    <a:ext uri="{9D8B030D-6E8A-4147-A177-3AD203B41FA5}">
                      <a16:colId xmlns:a16="http://schemas.microsoft.com/office/drawing/2014/main" val="3814418237"/>
                    </a:ext>
                  </a:extLst>
                </a:gridCol>
              </a:tblGrid>
              <a:tr h="24579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1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1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1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Общий опыт работы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1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Прочая информация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1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5046"/>
                  </a:ext>
                </a:extLst>
              </a:tr>
              <a:tr h="175110">
                <a:tc>
                  <a:txBody>
                    <a:bodyPr/>
                    <a:lstStyle/>
                    <a:p>
                      <a:pPr algn="just"/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директор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высшее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свыше</a:t>
                      </a:r>
                      <a:r>
                        <a:rPr lang="ru-RU" sz="14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лет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332698"/>
                  </a:ext>
                </a:extLst>
              </a:tr>
              <a:tr h="17511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26464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08BF8EF6-16F6-F786-B3FD-5C4929C29CE6}"/>
              </a:ext>
            </a:extLst>
          </p:cNvPr>
          <p:cNvSpPr txBox="1"/>
          <p:nvPr/>
        </p:nvSpPr>
        <p:spPr>
          <a:xfrm>
            <a:off x="495570" y="3162285"/>
            <a:ext cx="4793397" cy="52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ru-RU" b="1" dirty="0">
                <a:solidFill>
                  <a:srgbClr val="124126"/>
                </a:solidFill>
                <a:latin typeface="+mj-lt"/>
              </a:rPr>
              <a:t>Организационная структура Компании: </a:t>
            </a:r>
          </a:p>
          <a:p>
            <a:r>
              <a:rPr lang="en-US" sz="1400" b="1" dirty="0">
                <a:solidFill>
                  <a:srgbClr val="1241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rgbClr val="1241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EF1DA9E-5D3F-24FE-9D1C-D0A90E2BE624}"/>
              </a:ext>
            </a:extLst>
          </p:cNvPr>
          <p:cNvGrpSpPr>
            <a:grpSpLocks/>
          </p:cNvGrpSpPr>
          <p:nvPr/>
        </p:nvGrpSpPr>
        <p:grpSpPr bwMode="auto">
          <a:xfrm>
            <a:off x="660435" y="3412342"/>
            <a:ext cx="10872721" cy="2798554"/>
            <a:chOff x="8104" y="-514"/>
            <a:chExt cx="79650" cy="27535"/>
          </a:xfrm>
        </p:grpSpPr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732F8001-031E-A9B9-27C3-AC1011AD4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6" y="-514"/>
              <a:ext cx="17240" cy="449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Директор</a:t>
              </a:r>
            </a:p>
          </p:txBody>
        </p:sp>
        <p:cxnSp>
          <p:nvCxnSpPr>
            <p:cNvPr id="32" name="Соединительная линия уступом 76">
              <a:extLst>
                <a:ext uri="{FF2B5EF4-FFF2-40B4-BE49-F238E27FC236}">
                  <a16:creationId xmlns:a16="http://schemas.microsoft.com/office/drawing/2014/main" id="{187BC95E-39EA-D0C6-2B9B-1817EC3E6F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2321" y="11427"/>
              <a:ext cx="2161" cy="7561"/>
            </a:xfrm>
            <a:prstGeom prst="bentConnector3">
              <a:avLst>
                <a:gd name="adj1" fmla="val 113413"/>
              </a:avLst>
            </a:prstGeom>
            <a:noFill/>
            <a:ln w="63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Rectangle 169">
              <a:extLst>
                <a:ext uri="{FF2B5EF4-FFF2-40B4-BE49-F238E27FC236}">
                  <a16:creationId xmlns:a16="http://schemas.microsoft.com/office/drawing/2014/main" id="{193A0C9E-BDD9-2852-3B7C-769A89AB5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1" y="16373"/>
              <a:ext cx="14874" cy="10401"/>
            </a:xfrm>
            <a:prstGeom prst="rect">
              <a:avLst/>
            </a:prstGeom>
            <a:solidFill>
              <a:srgbClr val="44546A">
                <a:lumMod val="40000"/>
                <a:lumOff val="6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 производство</a:t>
              </a:r>
            </a:p>
          </p:txBody>
        </p:sp>
        <p:sp>
          <p:nvSpPr>
            <p:cNvPr id="36" name="Rectangle 163">
              <a:extLst>
                <a:ext uri="{FF2B5EF4-FFF2-40B4-BE49-F238E27FC236}">
                  <a16:creationId xmlns:a16="http://schemas.microsoft.com/office/drawing/2014/main" id="{5B68EB97-BE35-C820-2866-1911FDE99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0" y="7516"/>
              <a:ext cx="18621" cy="6611"/>
            </a:xfrm>
            <a:prstGeom prst="rect">
              <a:avLst/>
            </a:prstGeom>
            <a:solidFill>
              <a:srgbClr val="4472C4">
                <a:lumMod val="75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Главный технолог 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 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37" name="Rectangle 169">
              <a:extLst>
                <a:ext uri="{FF2B5EF4-FFF2-40B4-BE49-F238E27FC236}">
                  <a16:creationId xmlns:a16="http://schemas.microsoft.com/office/drawing/2014/main" id="{5E9FBF67-28F9-9B8D-B473-0C80963C1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4" y="16373"/>
              <a:ext cx="12444" cy="10401"/>
            </a:xfrm>
            <a:prstGeom prst="rect">
              <a:avLst/>
            </a:prstGeom>
            <a:solidFill>
              <a:srgbClr val="44546A">
                <a:lumMod val="40000"/>
                <a:lumOff val="6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solidFill>
                    <a:srgbClr val="002060"/>
                  </a:solidFill>
                  <a:latin typeface="+mj-lt"/>
                  <a:ea typeface="Times New Roman" panose="02020603050405020304" pitchFamily="18" charset="0"/>
                </a:rPr>
                <a:t>бухгалтерия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38" name="Rectangle 169">
              <a:extLst>
                <a:ext uri="{FF2B5EF4-FFF2-40B4-BE49-F238E27FC236}">
                  <a16:creationId xmlns:a16="http://schemas.microsoft.com/office/drawing/2014/main" id="{4D37040A-421C-3AD9-DC66-0F84C012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7" y="16373"/>
              <a:ext cx="13208" cy="10401"/>
            </a:xfrm>
            <a:prstGeom prst="rect">
              <a:avLst/>
            </a:prstGeom>
            <a:solidFill>
              <a:srgbClr val="44546A">
                <a:lumMod val="40000"/>
                <a:lumOff val="6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Экономический одел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9" name="Rectangle 169">
              <a:extLst>
                <a:ext uri="{FF2B5EF4-FFF2-40B4-BE49-F238E27FC236}">
                  <a16:creationId xmlns:a16="http://schemas.microsoft.com/office/drawing/2014/main" id="{FA588B0C-EB29-7EE5-1AF4-524BE5CB9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85" y="16620"/>
              <a:ext cx="11684" cy="10401"/>
            </a:xfrm>
            <a:prstGeom prst="rect">
              <a:avLst/>
            </a:prstGeom>
            <a:solidFill>
              <a:srgbClr val="44546A">
                <a:lumMod val="40000"/>
                <a:lumOff val="6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Маркетинговый</a:t>
              </a:r>
              <a:r>
                <a:rPr kumimoji="0" lang="ru-RU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 отдел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0" name="Rectangle 169">
              <a:extLst>
                <a:ext uri="{FF2B5EF4-FFF2-40B4-BE49-F238E27FC236}">
                  <a16:creationId xmlns:a16="http://schemas.microsoft.com/office/drawing/2014/main" id="{59D37928-4C1D-2767-EC5D-CC2986E55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7" y="16444"/>
              <a:ext cx="11137" cy="10401"/>
            </a:xfrm>
            <a:prstGeom prst="rect">
              <a:avLst/>
            </a:prstGeom>
            <a:solidFill>
              <a:srgbClr val="44546A">
                <a:lumMod val="40000"/>
                <a:lumOff val="6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Отдел продаж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</a:rPr>
                <a:t> </a:t>
              </a:r>
            </a:p>
          </p:txBody>
        </p:sp>
        <p:cxnSp>
          <p:nvCxnSpPr>
            <p:cNvPr id="43" name="Соединительная линия уступом 77">
              <a:extLst>
                <a:ext uri="{FF2B5EF4-FFF2-40B4-BE49-F238E27FC236}">
                  <a16:creationId xmlns:a16="http://schemas.microsoft.com/office/drawing/2014/main" id="{6BC1D369-3423-D59F-16A3-70001A1274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14935" y="315"/>
              <a:ext cx="22701" cy="15798"/>
            </a:xfrm>
            <a:prstGeom prst="bentConnector3">
              <a:avLst>
                <a:gd name="adj1" fmla="val 110521"/>
              </a:avLst>
            </a:prstGeom>
            <a:noFill/>
            <a:ln w="63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Соединительная линия уступом 76">
              <a:extLst>
                <a:ext uri="{FF2B5EF4-FFF2-40B4-BE49-F238E27FC236}">
                  <a16:creationId xmlns:a16="http://schemas.microsoft.com/office/drawing/2014/main" id="{8FC9E05F-D889-685C-5C97-CAFBB59D69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13106" y="1733"/>
              <a:ext cx="24900" cy="14555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Соединительная линия уступом 77">
              <a:extLst>
                <a:ext uri="{FF2B5EF4-FFF2-40B4-BE49-F238E27FC236}">
                  <a16:creationId xmlns:a16="http://schemas.microsoft.com/office/drawing/2014/main" id="{5617E29B-C932-5326-E464-70E632DE10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800" y="2653"/>
              <a:ext cx="18400" cy="13967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7" name="Соединительная линия уступом 77">
            <a:extLst>
              <a:ext uri="{FF2B5EF4-FFF2-40B4-BE49-F238E27FC236}">
                <a16:creationId xmlns:a16="http://schemas.microsoft.com/office/drawing/2014/main" id="{5617E29B-C932-5326-E464-70E632DE10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71236" y="3536302"/>
            <a:ext cx="4277135" cy="1592371"/>
          </a:xfrm>
          <a:prstGeom prst="bentConnector3">
            <a:avLst>
              <a:gd name="adj1" fmla="val 79887"/>
            </a:avLst>
          </a:prstGeom>
          <a:noFill/>
          <a:ln w="6350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"/>
          <p:cNvSpPr txBox="1">
            <a:spLocks noGrp="1"/>
          </p:cNvSpPr>
          <p:nvPr>
            <p:ph type="sldNum" idx="12"/>
          </p:nvPr>
        </p:nvSpPr>
        <p:spPr>
          <a:xfrm>
            <a:off x="8627530" y="6757335"/>
            <a:ext cx="2133856" cy="36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90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711510" y="381829"/>
            <a:ext cx="6292605" cy="561560"/>
          </a:xfrm>
          <a:prstGeom prst="rect">
            <a:avLst/>
          </a:prstGeom>
          <a:solidFill>
            <a:srgbClr val="1241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56;p8">
            <a:extLst>
              <a:ext uri="{FF2B5EF4-FFF2-40B4-BE49-F238E27FC236}">
                <a16:creationId xmlns:a16="http://schemas.microsoft.com/office/drawing/2014/main" id="{5E7791B3-957B-1E4A-6974-136484F0E79E}"/>
              </a:ext>
            </a:extLst>
          </p:cNvPr>
          <p:cNvSpPr txBox="1"/>
          <p:nvPr/>
        </p:nvSpPr>
        <p:spPr>
          <a:xfrm>
            <a:off x="848070" y="468402"/>
            <a:ext cx="6401141" cy="26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t" anchorCtr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Юридическая</a:t>
            </a:r>
            <a:r>
              <a:rPr lang="ru-RU" sz="16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структура</a:t>
            </a:r>
            <a:r>
              <a:rPr lang="ru-RU" sz="16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Компании и ключевые участники</a:t>
            </a:r>
            <a:endParaRPr lang="ru-RU" sz="1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C1C8DA6-1D35-6989-DA74-31F3E50F7611}"/>
              </a:ext>
            </a:extLst>
          </p:cNvPr>
          <p:cNvGrpSpPr>
            <a:grpSpLocks/>
          </p:cNvGrpSpPr>
          <p:nvPr/>
        </p:nvGrpSpPr>
        <p:grpSpPr bwMode="auto">
          <a:xfrm>
            <a:off x="1819481" y="1642721"/>
            <a:ext cx="8304231" cy="2413904"/>
            <a:chOff x="6927" y="2238"/>
            <a:chExt cx="83886" cy="13747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81B8313B-0528-2E35-8B03-F042EFD5D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9" y="2238"/>
              <a:ext cx="25578" cy="60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/>
              <a:r>
                <a:rPr lang="ru-RU" b="1" dirty="0">
                  <a:solidFill>
                    <a:srgbClr val="124126"/>
                  </a:solidFill>
                  <a:latin typeface="+mj-lt"/>
                  <a:ea typeface="Times New Roman" panose="02020603050405020304" pitchFamily="18" charset="0"/>
                </a:rPr>
                <a:t>ТОО «__________»</a:t>
              </a:r>
              <a:endParaRPr lang="ru-RU" b="1" dirty="0">
                <a:solidFill>
                  <a:srgbClr val="124126"/>
                </a:solidFill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5" name="Rectangle 244">
              <a:extLst>
                <a:ext uri="{FF2B5EF4-FFF2-40B4-BE49-F238E27FC236}">
                  <a16:creationId xmlns:a16="http://schemas.microsoft.com/office/drawing/2014/main" id="{BB840FE5-C054-89B0-52A7-A926AA34A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7" y="12385"/>
              <a:ext cx="28849" cy="36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/>
              <a:r>
                <a:rPr lang="ru-RU" b="1" dirty="0">
                  <a:solidFill>
                    <a:srgbClr val="124126"/>
                  </a:solidFill>
                  <a:ea typeface="Times New Roman" panose="02020603050405020304" pitchFamily="18" charset="0"/>
                </a:rPr>
                <a:t>учредитель</a:t>
              </a:r>
            </a:p>
          </p:txBody>
        </p:sp>
        <p:sp>
          <p:nvSpPr>
            <p:cNvPr id="6" name="Rectangle 245">
              <a:extLst>
                <a:ext uri="{FF2B5EF4-FFF2-40B4-BE49-F238E27FC236}">
                  <a16:creationId xmlns:a16="http://schemas.microsoft.com/office/drawing/2014/main" id="{D3D2A910-15DD-3667-980F-8CB20FD54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87" y="11853"/>
              <a:ext cx="34026" cy="36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/>
              <a:r>
                <a:rPr lang="ru-RU" b="1" dirty="0">
                  <a:solidFill>
                    <a:srgbClr val="124126"/>
                  </a:solidFill>
                  <a:ea typeface="Times New Roman" panose="02020603050405020304" pitchFamily="18" charset="0"/>
                </a:rPr>
                <a:t>директор</a:t>
              </a:r>
            </a:p>
          </p:txBody>
        </p:sp>
        <p:cxnSp>
          <p:nvCxnSpPr>
            <p:cNvPr id="7" name="Соединительная линия уступом 41">
              <a:extLst>
                <a:ext uri="{FF2B5EF4-FFF2-40B4-BE49-F238E27FC236}">
                  <a16:creationId xmlns:a16="http://schemas.microsoft.com/office/drawing/2014/main" id="{C2BF59D8-ADA9-9C1D-5673-8D454FA0AB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2349" y="-4600"/>
              <a:ext cx="1992" cy="28266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Соединительная линия уступом 42">
              <a:extLst>
                <a:ext uri="{FF2B5EF4-FFF2-40B4-BE49-F238E27FC236}">
                  <a16:creationId xmlns:a16="http://schemas.microsoft.com/office/drawing/2014/main" id="{8F7CDA52-DD9A-DC76-EA59-8CC2955E8F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8643" y="-2627"/>
              <a:ext cx="1990" cy="24320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203336C-5557-0A65-B632-E991BC8EA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122" y="9316"/>
            <a:ext cx="2186878" cy="54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5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58;p3">
            <a:extLst>
              <a:ext uri="{FF2B5EF4-FFF2-40B4-BE49-F238E27FC236}">
                <a16:creationId xmlns:a16="http://schemas.microsoft.com/office/drawing/2014/main" id="{165AD87D-3E4D-2037-3DE8-8C4B0C5C59AA}"/>
              </a:ext>
            </a:extLst>
          </p:cNvPr>
          <p:cNvSpPr/>
          <p:nvPr/>
        </p:nvSpPr>
        <p:spPr>
          <a:xfrm>
            <a:off x="0" y="400006"/>
            <a:ext cx="12190407" cy="68564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0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428896" y="400006"/>
            <a:ext cx="9167591" cy="448405"/>
          </a:xfrm>
          <a:prstGeom prst="rect">
            <a:avLst/>
          </a:prstGeom>
          <a:solidFill>
            <a:srgbClr val="1241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 txBox="1"/>
          <p:nvPr/>
        </p:nvSpPr>
        <p:spPr>
          <a:xfrm>
            <a:off x="542557" y="452437"/>
            <a:ext cx="9053930" cy="26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t" anchorCtr="0">
            <a:spAutoFit/>
          </a:bodyPr>
          <a:lstStyle/>
          <a:p>
            <a:pPr marL="1422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kern="1200" dirty="0">
                <a:solidFill>
                  <a:schemeClr val="bg1"/>
                </a:solidFill>
                <a:latin typeface="+mn-lt"/>
              </a:rPr>
              <a:t>Краткая история бизнеса (для действующих компаний, Исполнителей по Пут-опциону) </a:t>
            </a:r>
            <a:endParaRPr sz="1600" b="1" kern="1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E465470-6CD8-4F49-A888-A99C527E0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778081"/>
              </p:ext>
            </p:extLst>
          </p:nvPr>
        </p:nvGraphicFramePr>
        <p:xfrm>
          <a:off x="707255" y="1096189"/>
          <a:ext cx="10718031" cy="3541205"/>
        </p:xfrm>
        <a:graphic>
          <a:graphicData uri="http://schemas.openxmlformats.org/drawingml/2006/table">
            <a:tbl>
              <a:tblPr firstRow="1" firstCol="1" bandRow="1"/>
              <a:tblGrid>
                <a:gridCol w="3402225">
                  <a:extLst>
                    <a:ext uri="{9D8B030D-6E8A-4147-A177-3AD203B41FA5}">
                      <a16:colId xmlns:a16="http://schemas.microsoft.com/office/drawing/2014/main" val="2380977079"/>
                    </a:ext>
                  </a:extLst>
                </a:gridCol>
                <a:gridCol w="7315806">
                  <a:extLst>
                    <a:ext uri="{9D8B030D-6E8A-4147-A177-3AD203B41FA5}">
                      <a16:colId xmlns:a16="http://schemas.microsoft.com/office/drawing/2014/main" val="3761674862"/>
                    </a:ext>
                  </a:extLst>
                </a:gridCol>
              </a:tblGrid>
              <a:tr h="583203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200" b="1" i="0" u="none" strike="noStrike" cap="none" dirty="0">
                        <a:solidFill>
                          <a:srgbClr val="124126"/>
                        </a:solidFill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1" u="none" strike="noStrike" cap="none" dirty="0">
                          <a:solidFill>
                            <a:srgbClr val="124126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Данные сведения заполняются по Заявителю (действующим компаниям/Группе компаний/Материнской компании) и</a:t>
                      </a:r>
                      <a:r>
                        <a:rPr lang="en-US" sz="1200" b="1" i="1" u="none" strike="noStrike" cap="none" dirty="0">
                          <a:solidFill>
                            <a:srgbClr val="124126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/</a:t>
                      </a:r>
                      <a:r>
                        <a:rPr lang="ru-RU" sz="1200" b="1" i="1" u="none" strike="noStrike" cap="none" dirty="0">
                          <a:solidFill>
                            <a:srgbClr val="124126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или по Исполнителям (-</a:t>
                      </a:r>
                      <a:r>
                        <a:rPr lang="ru-RU" sz="1200" b="1" i="1" u="none" strike="noStrike" cap="none" dirty="0" err="1">
                          <a:solidFill>
                            <a:srgbClr val="124126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лю</a:t>
                      </a:r>
                      <a:r>
                        <a:rPr lang="ru-RU" sz="1200" b="1" i="1" u="none" strike="noStrike" cap="none" dirty="0">
                          <a:solidFill>
                            <a:srgbClr val="124126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) Опционного соглашения и</a:t>
                      </a:r>
                      <a:r>
                        <a:rPr lang="en-US" sz="1200" b="1" i="1" u="none" strike="noStrike" cap="none" dirty="0">
                          <a:solidFill>
                            <a:srgbClr val="124126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/</a:t>
                      </a:r>
                      <a:r>
                        <a:rPr lang="ru-RU" sz="1200" b="1" i="1" u="none" strike="noStrike" cap="none" dirty="0">
                          <a:solidFill>
                            <a:srgbClr val="124126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или Гарантам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665099"/>
                  </a:ext>
                </a:extLst>
              </a:tr>
              <a:tr h="583203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rgbClr val="124126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Начало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200" b="0" i="1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519035"/>
                  </a:ext>
                </a:extLst>
              </a:tr>
              <a:tr h="583203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rgbClr val="124126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Опыт в ведении текущей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200" b="0" i="1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640640"/>
                  </a:ext>
                </a:extLst>
              </a:tr>
              <a:tr h="62519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rgbClr val="124126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Опыт компании и</a:t>
                      </a:r>
                      <a:r>
                        <a:rPr lang="en-US" sz="1200" b="1" i="0" u="none" strike="noStrike" cap="none" dirty="0">
                          <a:solidFill>
                            <a:srgbClr val="124126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/</a:t>
                      </a:r>
                      <a:r>
                        <a:rPr lang="ru-RU" sz="1200" b="1" i="0" u="none" strike="noStrike" cap="none" dirty="0">
                          <a:solidFill>
                            <a:srgbClr val="124126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или группы компаний в реализации проектов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200" b="0" i="1" u="none" strike="noStrike" cap="none" dirty="0">
                        <a:solidFill>
                          <a:srgbClr val="124126"/>
                        </a:solidFill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680547"/>
                  </a:ext>
                </a:extLst>
              </a:tr>
              <a:tr h="583203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rgbClr val="124126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Показатели текущей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0" i="1" u="none" strike="noStrike" cap="none" dirty="0">
                          <a:solidFill>
                            <a:srgbClr val="124126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004667"/>
                  </a:ext>
                </a:extLst>
              </a:tr>
              <a:tr h="583203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rgbClr val="124126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Крупнейшие партнеры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0" i="1" u="none" strike="noStrike" cap="none" dirty="0">
                          <a:solidFill>
                            <a:srgbClr val="124126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7903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FF1E26-43D1-4552-F16B-A8DBCE37D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122" y="9316"/>
            <a:ext cx="2186878" cy="54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4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8E627C-55DF-F70F-D3FE-D175610CF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122" y="9316"/>
            <a:ext cx="2186878" cy="544927"/>
          </a:xfrm>
          <a:prstGeom prst="rect">
            <a:avLst/>
          </a:prstGeom>
        </p:spPr>
      </p:pic>
      <p:sp>
        <p:nvSpPr>
          <p:cNvPr id="158" name="Google Shape;158;p3"/>
          <p:cNvSpPr/>
          <p:nvPr/>
        </p:nvSpPr>
        <p:spPr>
          <a:xfrm>
            <a:off x="403839" y="-355039"/>
            <a:ext cx="11788162" cy="708041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indent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 dirty="0">
              <a:solidFill>
                <a:srgbClr val="12412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Google Shape;163;p3">
            <a:extLst>
              <a:ext uri="{FF2B5EF4-FFF2-40B4-BE49-F238E27FC236}">
                <a16:creationId xmlns:a16="http://schemas.microsoft.com/office/drawing/2014/main" id="{AFFABB2B-1372-D2F6-1930-5D6CBEA3697E}"/>
              </a:ext>
            </a:extLst>
          </p:cNvPr>
          <p:cNvSpPr/>
          <p:nvPr/>
        </p:nvSpPr>
        <p:spPr>
          <a:xfrm>
            <a:off x="5876791" y="-130006"/>
            <a:ext cx="606422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124126"/>
                </a:solidFill>
                <a:latin typeface="Calibri"/>
                <a:ea typeface="Calibri"/>
                <a:cs typeface="Calibri"/>
                <a:sym typeface="Calibri"/>
              </a:rPr>
              <a:t>Наличие необходимой инженерной инфраструктуры:</a:t>
            </a:r>
            <a:endParaRPr dirty="0">
              <a:solidFill>
                <a:srgbClr val="124126"/>
              </a:solidFill>
            </a:endParaRPr>
          </a:p>
        </p:txBody>
      </p:sp>
      <p:sp>
        <p:nvSpPr>
          <p:cNvPr id="3" name="Google Shape;147;p2">
            <a:extLst>
              <a:ext uri="{FF2B5EF4-FFF2-40B4-BE49-F238E27FC236}">
                <a16:creationId xmlns:a16="http://schemas.microsoft.com/office/drawing/2014/main" id="{76850D86-8FF1-A304-11AA-3E7C58C4571C}"/>
              </a:ext>
            </a:extLst>
          </p:cNvPr>
          <p:cNvSpPr/>
          <p:nvPr/>
        </p:nvSpPr>
        <p:spPr>
          <a:xfrm>
            <a:off x="216547" y="38295"/>
            <a:ext cx="4310643" cy="398390"/>
          </a:xfrm>
          <a:prstGeom prst="rect">
            <a:avLst/>
          </a:prstGeom>
          <a:solidFill>
            <a:srgbClr val="124126"/>
          </a:solidFill>
          <a:ln>
            <a:solidFill>
              <a:srgbClr val="124126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68" dirty="0">
              <a:solidFill>
                <a:srgbClr val="FFFFFF"/>
              </a:solidFill>
              <a:highlight>
                <a:srgbClr val="0000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52;p2">
            <a:extLst>
              <a:ext uri="{FF2B5EF4-FFF2-40B4-BE49-F238E27FC236}">
                <a16:creationId xmlns:a16="http://schemas.microsoft.com/office/drawing/2014/main" id="{9A78D2D5-A5DA-FD89-BB47-1815549D6436}"/>
              </a:ext>
            </a:extLst>
          </p:cNvPr>
          <p:cNvSpPr txBox="1"/>
          <p:nvPr/>
        </p:nvSpPr>
        <p:spPr>
          <a:xfrm>
            <a:off x="418289" y="109666"/>
            <a:ext cx="3999187" cy="2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68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РАСПОЛОЖЕНИЕ И ИНФРАСТРУКТУРА</a:t>
            </a:r>
            <a:endParaRPr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9674E3B-1963-A401-8868-A9CD7F6C9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188509"/>
              </p:ext>
            </p:extLst>
          </p:nvPr>
        </p:nvGraphicFramePr>
        <p:xfrm>
          <a:off x="5821016" y="225999"/>
          <a:ext cx="6120000" cy="306452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84637">
                  <a:extLst>
                    <a:ext uri="{9D8B030D-6E8A-4147-A177-3AD203B41FA5}">
                      <a16:colId xmlns:a16="http://schemas.microsoft.com/office/drawing/2014/main" val="3161228421"/>
                    </a:ext>
                  </a:extLst>
                </a:gridCol>
                <a:gridCol w="1036587">
                  <a:extLst>
                    <a:ext uri="{9D8B030D-6E8A-4147-A177-3AD203B41FA5}">
                      <a16:colId xmlns:a16="http://schemas.microsoft.com/office/drawing/2014/main" val="4063789018"/>
                    </a:ext>
                  </a:extLst>
                </a:gridCol>
                <a:gridCol w="1396282">
                  <a:extLst>
                    <a:ext uri="{9D8B030D-6E8A-4147-A177-3AD203B41FA5}">
                      <a16:colId xmlns:a16="http://schemas.microsoft.com/office/drawing/2014/main" val="1523316720"/>
                    </a:ext>
                  </a:extLst>
                </a:gridCol>
                <a:gridCol w="1322193">
                  <a:extLst>
                    <a:ext uri="{9D8B030D-6E8A-4147-A177-3AD203B41FA5}">
                      <a16:colId xmlns:a16="http://schemas.microsoft.com/office/drawing/2014/main" val="2843427740"/>
                    </a:ext>
                  </a:extLst>
                </a:gridCol>
                <a:gridCol w="980301">
                  <a:extLst>
                    <a:ext uri="{9D8B030D-6E8A-4147-A177-3AD203B41FA5}">
                      <a16:colId xmlns:a16="http://schemas.microsoft.com/office/drawing/2014/main" val="193560859"/>
                    </a:ext>
                  </a:extLst>
                </a:gridCol>
              </a:tblGrid>
              <a:tr h="1098948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Расстояние до точек подключения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Требуемая по проекту мощность точек подключения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Располагаемая (свободная, предлагаемая к использованию) мощность точек подключения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Примечания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426745"/>
                  </a:ext>
                </a:extLst>
              </a:tr>
              <a:tr h="15390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Электроснабжение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имеется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400 Квт на тонну сырья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имеется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825388"/>
                  </a:ext>
                </a:extLst>
              </a:tr>
              <a:tr h="15390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Теплоснабжение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имеется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имеется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955106"/>
                  </a:ext>
                </a:extLst>
              </a:tr>
              <a:tr h="15390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Водоснабжение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скважина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имеется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507423"/>
                  </a:ext>
                </a:extLst>
              </a:tr>
              <a:tr h="15390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Канализация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имеется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90 куб/</a:t>
                      </a:r>
                      <a:r>
                        <a:rPr lang="ru-RU" sz="1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сут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имеется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783787"/>
                  </a:ext>
                </a:extLst>
              </a:tr>
              <a:tr h="15390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Газоснабжение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имеется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не менее 130-150мкуб  на тонну сырья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имеется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726751"/>
                  </a:ext>
                </a:extLst>
              </a:tr>
              <a:tr h="15390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другие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652448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0F1DFE4A-3C40-4B26-5CC7-3ED3E8121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76046"/>
              </p:ext>
            </p:extLst>
          </p:nvPr>
        </p:nvGraphicFramePr>
        <p:xfrm>
          <a:off x="216547" y="554243"/>
          <a:ext cx="5303098" cy="2687145"/>
        </p:xfrm>
        <a:graphic>
          <a:graphicData uri="http://schemas.openxmlformats.org/drawingml/2006/table">
            <a:tbl>
              <a:tblPr firstRow="1" firstCol="1" bandRow="1"/>
              <a:tblGrid>
                <a:gridCol w="2290894">
                  <a:extLst>
                    <a:ext uri="{9D8B030D-6E8A-4147-A177-3AD203B41FA5}">
                      <a16:colId xmlns:a16="http://schemas.microsoft.com/office/drawing/2014/main" val="2380977079"/>
                    </a:ext>
                  </a:extLst>
                </a:gridCol>
                <a:gridCol w="3012204">
                  <a:extLst>
                    <a:ext uri="{9D8B030D-6E8A-4147-A177-3AD203B41FA5}">
                      <a16:colId xmlns:a16="http://schemas.microsoft.com/office/drawing/2014/main" val="3761674862"/>
                    </a:ext>
                  </a:extLst>
                </a:gridCol>
              </a:tblGrid>
              <a:tr h="148649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Собственник участка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ТОО «___________»  - долгосрочная аренда 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519035"/>
                  </a:ext>
                </a:extLst>
              </a:tr>
              <a:tr h="297299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Адрес местонахождения площадки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0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640640"/>
                  </a:ext>
                </a:extLst>
              </a:tr>
              <a:tr h="643594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Описание площадки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Земельный участок с капитальным строением, расположен в черте города с удобными подъездными путями. Имеются все коммуникации.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555750"/>
                  </a:ext>
                </a:extLst>
              </a:tr>
              <a:tr h="148649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Площадь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Char char="-"/>
                      </a:pPr>
                      <a:r>
                        <a:rPr lang="ru-RU" sz="10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общая площадь (с учетом вспомогательных и служебных помещений</a:t>
                      </a:r>
                    </a:p>
                    <a:p>
                      <a:pPr marL="171450" marR="0" indent="-17145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Tx/>
                        <a:buChar char="-"/>
                      </a:pPr>
                      <a:r>
                        <a:rPr lang="ru-RU" sz="1000" b="0" i="0" u="none" strike="noStrike" cap="none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кв</a:t>
                      </a:r>
                      <a:r>
                        <a:rPr lang="ru-RU" sz="10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м - для размещения производства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680547"/>
                  </a:ext>
                </a:extLst>
              </a:tr>
              <a:tr h="594598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Форма владения землей и зданиями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ТОО «» - частная собственность, ТОО «» - предварительная договоренность по аренде помещения  с земельным участком на долгосрочной основе  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33877"/>
                  </a:ext>
                </a:extLst>
              </a:tr>
              <a:tr h="148649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Возможность расширения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0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Имеется земельный участок, пригодный для дополнительного строительства, с целью расширения производства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816644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5C081112-21E5-C8D9-7546-6B99FF282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136266"/>
              </p:ext>
            </p:extLst>
          </p:nvPr>
        </p:nvGraphicFramePr>
        <p:xfrm>
          <a:off x="5834960" y="3982370"/>
          <a:ext cx="6092112" cy="26531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57403">
                  <a:extLst>
                    <a:ext uri="{9D8B030D-6E8A-4147-A177-3AD203B41FA5}">
                      <a16:colId xmlns:a16="http://schemas.microsoft.com/office/drawing/2014/main" val="1453865720"/>
                    </a:ext>
                  </a:extLst>
                </a:gridCol>
                <a:gridCol w="1023740">
                  <a:extLst>
                    <a:ext uri="{9D8B030D-6E8A-4147-A177-3AD203B41FA5}">
                      <a16:colId xmlns:a16="http://schemas.microsoft.com/office/drawing/2014/main" val="2272158604"/>
                    </a:ext>
                  </a:extLst>
                </a:gridCol>
                <a:gridCol w="1357105">
                  <a:extLst>
                    <a:ext uri="{9D8B030D-6E8A-4147-A177-3AD203B41FA5}">
                      <a16:colId xmlns:a16="http://schemas.microsoft.com/office/drawing/2014/main" val="4005432356"/>
                    </a:ext>
                  </a:extLst>
                </a:gridCol>
                <a:gridCol w="1363215">
                  <a:extLst>
                    <a:ext uri="{9D8B030D-6E8A-4147-A177-3AD203B41FA5}">
                      <a16:colId xmlns:a16="http://schemas.microsoft.com/office/drawing/2014/main" val="2584828631"/>
                    </a:ext>
                  </a:extLst>
                </a:gridCol>
                <a:gridCol w="990649">
                  <a:extLst>
                    <a:ext uri="{9D8B030D-6E8A-4147-A177-3AD203B41FA5}">
                      <a16:colId xmlns:a16="http://schemas.microsoft.com/office/drawing/2014/main" val="1703400029"/>
                    </a:ext>
                  </a:extLst>
                </a:gridCol>
              </a:tblGrid>
              <a:tr h="51343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Поставщик услуги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Выделяемая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мощность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Договор, Тех. условия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Примечания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936179"/>
                  </a:ext>
                </a:extLst>
              </a:tr>
              <a:tr h="427953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Электроснабжение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1000 кВт /час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236087"/>
                  </a:ext>
                </a:extLst>
              </a:tr>
              <a:tr h="213977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Канализация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152871"/>
                  </a:ext>
                </a:extLst>
              </a:tr>
              <a:tr h="427953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Теплоснабжение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автономное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765864"/>
                  </a:ext>
                </a:extLst>
              </a:tr>
              <a:tr h="427953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Водоснабжение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100 куб /сутки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647616"/>
                  </a:ext>
                </a:extLst>
              </a:tr>
              <a:tr h="427953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Газоснабжение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1500 куб  /час</a:t>
                      </a:r>
                      <a:r>
                        <a:rPr lang="ru-RU" sz="1200" b="1" i="0" u="none" strike="noStrike" cap="non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870556"/>
                  </a:ext>
                </a:extLst>
              </a:tr>
              <a:tr h="213977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другие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308093"/>
                  </a:ext>
                </a:extLst>
              </a:tr>
            </a:tbl>
          </a:graphicData>
        </a:graphic>
      </p:graphicFrame>
      <p:sp>
        <p:nvSpPr>
          <p:cNvPr id="17" name="Google Shape;166;p3">
            <a:extLst>
              <a:ext uri="{FF2B5EF4-FFF2-40B4-BE49-F238E27FC236}">
                <a16:creationId xmlns:a16="http://schemas.microsoft.com/office/drawing/2014/main" id="{E04B849F-F802-530B-3250-03328701257C}"/>
              </a:ext>
            </a:extLst>
          </p:cNvPr>
          <p:cNvSpPr/>
          <p:nvPr/>
        </p:nvSpPr>
        <p:spPr>
          <a:xfrm>
            <a:off x="5726808" y="3404972"/>
            <a:ext cx="6143738" cy="66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30555" indent="-630555" algn="just">
              <a:spcAft>
                <a:spcPts val="600"/>
              </a:spcAft>
              <a:tabLst>
                <a:tab pos="630555" algn="l"/>
              </a:tabLst>
            </a:pPr>
            <a:r>
              <a:rPr lang="ru-RU" sz="1600" b="1" dirty="0">
                <a:solidFill>
                  <a:srgbClr val="124126"/>
                </a:solidFill>
                <a:latin typeface="Calibri"/>
                <a:cs typeface="Calibri"/>
              </a:rPr>
              <a:t>Технические условия и договоры на поставку и отпуск требующихся по проекту энергоресурсов</a:t>
            </a: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A72CD680-6D74-7C6E-7129-0AA9767FC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899953"/>
              </p:ext>
            </p:extLst>
          </p:nvPr>
        </p:nvGraphicFramePr>
        <p:xfrm>
          <a:off x="196675" y="3414192"/>
          <a:ext cx="5342842" cy="323307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61765">
                  <a:extLst>
                    <a:ext uri="{9D8B030D-6E8A-4147-A177-3AD203B41FA5}">
                      <a16:colId xmlns:a16="http://schemas.microsoft.com/office/drawing/2014/main" val="2677695259"/>
                    </a:ext>
                  </a:extLst>
                </a:gridCol>
                <a:gridCol w="1333234">
                  <a:extLst>
                    <a:ext uri="{9D8B030D-6E8A-4147-A177-3AD203B41FA5}">
                      <a16:colId xmlns:a16="http://schemas.microsoft.com/office/drawing/2014/main" val="3407015516"/>
                    </a:ext>
                  </a:extLst>
                </a:gridCol>
                <a:gridCol w="1192399">
                  <a:extLst>
                    <a:ext uri="{9D8B030D-6E8A-4147-A177-3AD203B41FA5}">
                      <a16:colId xmlns:a16="http://schemas.microsoft.com/office/drawing/2014/main" val="3993593106"/>
                    </a:ext>
                  </a:extLst>
                </a:gridCol>
                <a:gridCol w="955444">
                  <a:extLst>
                    <a:ext uri="{9D8B030D-6E8A-4147-A177-3AD203B41FA5}">
                      <a16:colId xmlns:a16="http://schemas.microsoft.com/office/drawing/2014/main" val="2802319239"/>
                    </a:ext>
                  </a:extLst>
                </a:gridCol>
              </a:tblGrid>
              <a:tr h="523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Мероприятие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Наименование подрядчика</a:t>
                      </a:r>
                      <a:endParaRPr lang="ru-RU" sz="10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Дата завершения мероприятия</a:t>
                      </a:r>
                      <a:endParaRPr lang="ru-RU" sz="10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Текущий статус</a:t>
                      </a:r>
                      <a:endParaRPr lang="ru-RU" sz="10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493984"/>
                  </a:ext>
                </a:extLst>
              </a:tr>
              <a:tr h="537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Проектно-Изыскательские работы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842502"/>
                  </a:ext>
                </a:extLst>
              </a:tr>
              <a:tr h="3613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Экологическая экспертиза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563520"/>
                  </a:ext>
                </a:extLst>
              </a:tr>
              <a:tr h="714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Прохождение комплексной вневедомственной экспертизы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426280"/>
                  </a:ext>
                </a:extLst>
              </a:tr>
              <a:tr h="3613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Получение технических условий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876758"/>
                  </a:ext>
                </a:extLst>
              </a:tr>
              <a:tr h="537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0" u="none" strike="noStrike" cap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Проведение строительно-монтажных работ</a:t>
                      </a:r>
                      <a:endParaRPr lang="ru-RU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9847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0"/>
          <p:cNvSpPr/>
          <p:nvPr/>
        </p:nvSpPr>
        <p:spPr>
          <a:xfrm>
            <a:off x="607467" y="401651"/>
            <a:ext cx="5597390" cy="575812"/>
          </a:xfrm>
          <a:prstGeom prst="rect">
            <a:avLst/>
          </a:prstGeom>
          <a:solidFill>
            <a:srgbClr val="12412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0"/>
          <p:cNvSpPr txBox="1"/>
          <p:nvPr/>
        </p:nvSpPr>
        <p:spPr>
          <a:xfrm>
            <a:off x="802517" y="531327"/>
            <a:ext cx="5904382" cy="2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t" anchorCtr="0">
            <a:spAutoFit/>
          </a:bodyPr>
          <a:lstStyle/>
          <a:p>
            <a:pPr marL="1422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68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СМЕТА НА СТРОИТЕЛЬСТВО</a:t>
            </a:r>
            <a:endParaRPr sz="1568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1" name="Google Shape;381;p10"/>
          <p:cNvGraphicFramePr/>
          <p:nvPr>
            <p:extLst>
              <p:ext uri="{D42A27DB-BD31-4B8C-83A1-F6EECF244321}">
                <p14:modId xmlns:p14="http://schemas.microsoft.com/office/powerpoint/2010/main" val="1991521728"/>
              </p:ext>
            </p:extLst>
          </p:nvPr>
        </p:nvGraphicFramePr>
        <p:xfrm>
          <a:off x="607467" y="1379686"/>
          <a:ext cx="11326386" cy="2122453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4395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80">
                  <a:extLst>
                    <a:ext uri="{9D8B030D-6E8A-4147-A177-3AD203B41FA5}">
                      <a16:colId xmlns:a16="http://schemas.microsoft.com/office/drawing/2014/main" val="2927804024"/>
                    </a:ext>
                  </a:extLst>
                </a:gridCol>
              </a:tblGrid>
              <a:tr h="3125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Calibri"/>
                        </a:rPr>
                        <a:t>Наименование статьи расходов</a:t>
                      </a:r>
                      <a:endParaRPr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>
                    <a:solidFill>
                      <a:srgbClr val="1241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Calibri"/>
                        </a:rPr>
                        <a:t>Всего</a:t>
                      </a:r>
                      <a:endParaRPr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>
                    <a:solidFill>
                      <a:srgbClr val="1241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7313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Calibri"/>
                        </a:rPr>
                        <a:t>Собственное  участие</a:t>
                      </a:r>
                      <a:endParaRPr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>
                    <a:solidFill>
                      <a:srgbClr val="1241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Calibri"/>
                        </a:rPr>
                        <a:t>СПК</a:t>
                      </a:r>
                      <a:endParaRPr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>
                    <a:solidFill>
                      <a:srgbClr val="1241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Кредиторы </a:t>
                      </a:r>
                      <a:r>
                        <a:rPr lang="ru-RU" sz="1600" b="0" i="1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(при наличии)</a:t>
                      </a:r>
                      <a:endParaRPr sz="1600" b="0" i="1" u="none" strike="noStrike" cap="none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2200" marR="62200" marT="0" marB="0">
                    <a:solidFill>
                      <a:srgbClr val="1241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7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>
                          <a:solidFill>
                            <a:srgbClr val="124126"/>
                          </a:solidFill>
                          <a:sym typeface="Calibri"/>
                        </a:rPr>
                        <a:t>Строительно-монтажные работы</a:t>
                      </a:r>
                      <a:endParaRPr sz="1400" b="0" dirty="0">
                        <a:solidFill>
                          <a:srgbClr val="1241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rgbClr val="124126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Приобретение оборудования и монтаж</a:t>
                      </a:r>
                      <a:endParaRPr sz="1400" b="0" i="0" u="none" strike="noStrike" cap="none" dirty="0">
                        <a:solidFill>
                          <a:srgbClr val="124126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solidFill>
                          <a:srgbClr val="1241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solidFill>
                          <a:srgbClr val="1241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2106891417"/>
                  </a:ext>
                </a:extLst>
              </a:tr>
              <a:tr h="329938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rgbClr val="124126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Покупка КРС</a:t>
                      </a:r>
                      <a:endParaRPr sz="1400" b="0" i="0" u="none" strike="noStrike" cap="none" dirty="0">
                        <a:solidFill>
                          <a:srgbClr val="124126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solidFill>
                          <a:srgbClr val="1241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solidFill>
                          <a:srgbClr val="1241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1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124126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solidFill>
                          <a:srgbClr val="1241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solidFill>
                          <a:srgbClr val="1241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1">
                <a:tc>
                  <a:txBody>
                    <a:bodyPr/>
                    <a:lstStyle/>
                    <a:p>
                      <a:pPr marL="0" marR="0" lvl="0" indent="44958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rgbClr val="124126"/>
                          </a:solidFill>
                          <a:sym typeface="Calibri"/>
                        </a:rPr>
                        <a:t>Итого:</a:t>
                      </a:r>
                      <a:endParaRPr sz="1400" b="1" dirty="0">
                        <a:solidFill>
                          <a:srgbClr val="1241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1">
                <a:tc>
                  <a:txBody>
                    <a:bodyPr/>
                    <a:lstStyle/>
                    <a:p>
                      <a:pPr marL="0" marR="0" lvl="0" indent="44958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dirty="0">
                          <a:solidFill>
                            <a:srgbClr val="124126"/>
                          </a:solidFill>
                          <a:sym typeface="Calibri"/>
                        </a:rPr>
                        <a:t>Доля (%):</a:t>
                      </a:r>
                      <a:endParaRPr sz="1400" b="0" dirty="0">
                        <a:solidFill>
                          <a:srgbClr val="1241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tc>
                  <a:txBody>
                    <a:bodyPr/>
                    <a:lstStyle/>
                    <a:p>
                      <a:pPr marL="0" marR="0" lvl="0" indent="44958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124126"/>
                        </a:solidFill>
                      </a:endParaRPr>
                    </a:p>
                  </a:txBody>
                  <a:tcPr marL="62200" marR="622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9B5A9B-4E9B-03EE-F71A-1441003B4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122" y="9316"/>
            <a:ext cx="2186878" cy="5449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/>
          <p:nvPr/>
        </p:nvSpPr>
        <p:spPr>
          <a:xfrm>
            <a:off x="650206" y="358402"/>
            <a:ext cx="4625471" cy="5162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"/>
          <p:cNvSpPr txBox="1">
            <a:spLocks noGrp="1"/>
          </p:cNvSpPr>
          <p:nvPr>
            <p:ph type="title"/>
          </p:nvPr>
        </p:nvSpPr>
        <p:spPr>
          <a:xfrm>
            <a:off x="837592" y="462296"/>
            <a:ext cx="3576689" cy="2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ctr" anchorCtr="0">
            <a:spAutoFit/>
          </a:bodyPr>
          <a:lstStyle/>
          <a:p>
            <a:pPr marL="1422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68"/>
              <a:buFont typeface="Arial"/>
              <a:buNone/>
            </a:pPr>
            <a:r>
              <a:rPr lang="ru-RU" sz="1568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ТЕХНОЛОГИЧЕСКИЙ ПРОЦЕСС</a:t>
            </a:r>
            <a:endParaRPr sz="1568" b="1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BD14054-A58C-8E01-E5D5-34170D873174}"/>
              </a:ext>
            </a:extLst>
          </p:cNvPr>
          <p:cNvGrpSpPr/>
          <p:nvPr/>
        </p:nvGrpSpPr>
        <p:grpSpPr>
          <a:xfrm>
            <a:off x="650207" y="1129649"/>
            <a:ext cx="9064620" cy="1553802"/>
            <a:chOff x="409792" y="3128798"/>
            <a:chExt cx="8375264" cy="1366327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17A873E9-5DD7-02EA-DFB7-96A1EF2E6DCF}"/>
                </a:ext>
              </a:extLst>
            </p:cNvPr>
            <p:cNvGrpSpPr/>
            <p:nvPr/>
          </p:nvGrpSpPr>
          <p:grpSpPr>
            <a:xfrm>
              <a:off x="409792" y="3128798"/>
              <a:ext cx="8362178" cy="521088"/>
              <a:chOff x="409792" y="3128798"/>
              <a:chExt cx="8362178" cy="521088"/>
            </a:xfrm>
          </p:grpSpPr>
          <p:sp>
            <p:nvSpPr>
              <p:cNvPr id="16" name="Rectangle 6">
                <a:extLst>
                  <a:ext uri="{FF2B5EF4-FFF2-40B4-BE49-F238E27FC236}">
                    <a16:creationId xmlns:a16="http://schemas.microsoft.com/office/drawing/2014/main" id="{AFF3C8DB-2D81-75FF-84CF-85D43CAFC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792" y="3140918"/>
                <a:ext cx="1452585" cy="49588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b="1" dirty="0">
                    <a:effectLst/>
                    <a:latin typeface="+mj-lt"/>
                    <a:ea typeface="Times New Roman" panose="02020603050405020304" pitchFamily="18" charset="0"/>
                  </a:rPr>
                  <a:t>Этап 1</a:t>
                </a:r>
              </a:p>
              <a:p>
                <a:pPr algn="ctr"/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148F4E9C-97F4-A88D-4247-E1487900D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6111" y="3140918"/>
                <a:ext cx="1332148" cy="49582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ru-RU" b="1" dirty="0">
                    <a:effectLst/>
                    <a:latin typeface="+mj-lt"/>
                    <a:ea typeface="Times New Roman" panose="02020603050405020304" pitchFamily="18" charset="0"/>
                  </a:rPr>
                  <a:t>Этап 2</a:t>
                </a:r>
              </a:p>
              <a:p>
                <a:pPr algn="ctr"/>
                <a:r>
                  <a:rPr lang="ru-RU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</a:p>
              <a:p>
                <a:pPr algn="ctr"/>
                <a:r>
                  <a:rPr lang="en-US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endParaRPr lang="ru-RU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" name="Rectangle 6">
                <a:extLst>
                  <a:ext uri="{FF2B5EF4-FFF2-40B4-BE49-F238E27FC236}">
                    <a16:creationId xmlns:a16="http://schemas.microsoft.com/office/drawing/2014/main" id="{7726552B-704A-1168-0788-C92FA57D6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924" y="3128798"/>
                <a:ext cx="1332148" cy="50783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b="1" dirty="0">
                    <a:effectLst/>
                    <a:latin typeface="+mj-lt"/>
                    <a:ea typeface="Times New Roman" panose="02020603050405020304" pitchFamily="18" charset="0"/>
                  </a:rPr>
                  <a:t>Этап 3</a:t>
                </a:r>
              </a:p>
              <a:p>
                <a:pPr algn="ctr"/>
                <a:r>
                  <a:rPr lang="en-US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endParaRPr lang="ru-RU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  <p:sp>
            <p:nvSpPr>
              <p:cNvPr id="19" name="Rectangle 6">
                <a:extLst>
                  <a:ext uri="{FF2B5EF4-FFF2-40B4-BE49-F238E27FC236}">
                    <a16:creationId xmlns:a16="http://schemas.microsoft.com/office/drawing/2014/main" id="{77DF85AF-FABE-4CBB-C8D7-9AAFD33CA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5249" y="3141613"/>
                <a:ext cx="1332148" cy="50827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b="1" dirty="0">
                    <a:effectLst/>
                    <a:latin typeface="+mj-lt"/>
                    <a:ea typeface="Times New Roman" panose="02020603050405020304" pitchFamily="18" charset="0"/>
                  </a:rPr>
                  <a:t>Этап 4</a:t>
                </a:r>
              </a:p>
              <a:p>
                <a:pPr algn="ctr"/>
                <a:r>
                  <a:rPr lang="en-US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endParaRPr lang="ru-RU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D000A14F-CA05-BFB3-95D9-D274D89C6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9165" y="3141266"/>
                <a:ext cx="1532805" cy="49532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b="1" dirty="0">
                    <a:effectLst/>
                    <a:latin typeface="+mj-lt"/>
                    <a:ea typeface="Times New Roman" panose="02020603050405020304" pitchFamily="18" charset="0"/>
                  </a:rPr>
                  <a:t>Этап 5</a:t>
                </a:r>
              </a:p>
              <a:p>
                <a:pPr algn="ctr"/>
                <a:r>
                  <a:rPr lang="en-US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endParaRPr lang="ru-RU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" name="Стрелка вправо 115">
                <a:extLst>
                  <a:ext uri="{FF2B5EF4-FFF2-40B4-BE49-F238E27FC236}">
                    <a16:creationId xmlns:a16="http://schemas.microsoft.com/office/drawing/2014/main" id="{3BEDC772-BC0F-50AC-C141-EF9D9FBA2482}"/>
                  </a:ext>
                </a:extLst>
              </p:cNvPr>
              <p:cNvSpPr/>
              <p:nvPr/>
            </p:nvSpPr>
            <p:spPr>
              <a:xfrm>
                <a:off x="3518258" y="3311596"/>
                <a:ext cx="369355" cy="180020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ru-RU">
                  <a:latin typeface="+mj-lt"/>
                </a:endParaRPr>
              </a:p>
            </p:txBody>
          </p:sp>
          <p:sp>
            <p:nvSpPr>
              <p:cNvPr id="22" name="Стрелка вправо 115">
                <a:extLst>
                  <a:ext uri="{FF2B5EF4-FFF2-40B4-BE49-F238E27FC236}">
                    <a16:creationId xmlns:a16="http://schemas.microsoft.com/office/drawing/2014/main" id="{28CCD4CD-2728-27B5-6B90-2F58746960FC}"/>
                  </a:ext>
                </a:extLst>
              </p:cNvPr>
              <p:cNvSpPr/>
              <p:nvPr/>
            </p:nvSpPr>
            <p:spPr>
              <a:xfrm>
                <a:off x="1862379" y="3311553"/>
                <a:ext cx="323733" cy="180020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ru-RU">
                  <a:latin typeface="+mj-lt"/>
                </a:endParaRPr>
              </a:p>
            </p:txBody>
          </p:sp>
          <p:sp>
            <p:nvSpPr>
              <p:cNvPr id="23" name="Стрелка вправо 115">
                <a:extLst>
                  <a:ext uri="{FF2B5EF4-FFF2-40B4-BE49-F238E27FC236}">
                    <a16:creationId xmlns:a16="http://schemas.microsoft.com/office/drawing/2014/main" id="{F349FCFE-60FA-3CBC-3437-39078494BDF4}"/>
                  </a:ext>
                </a:extLst>
              </p:cNvPr>
              <p:cNvSpPr/>
              <p:nvPr/>
            </p:nvSpPr>
            <p:spPr>
              <a:xfrm>
                <a:off x="5219701" y="3311553"/>
                <a:ext cx="335548" cy="180020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ru-RU">
                  <a:latin typeface="+mj-lt"/>
                </a:endParaRPr>
              </a:p>
            </p:txBody>
          </p:sp>
          <p:sp>
            <p:nvSpPr>
              <p:cNvPr id="24" name="Стрелка вправо 115">
                <a:extLst>
                  <a:ext uri="{FF2B5EF4-FFF2-40B4-BE49-F238E27FC236}">
                    <a16:creationId xmlns:a16="http://schemas.microsoft.com/office/drawing/2014/main" id="{FE2CA99D-F102-6C0E-C2EA-246842766BBC}"/>
                  </a:ext>
                </a:extLst>
              </p:cNvPr>
              <p:cNvSpPr/>
              <p:nvPr/>
            </p:nvSpPr>
            <p:spPr>
              <a:xfrm>
                <a:off x="6887397" y="3311553"/>
                <a:ext cx="327190" cy="180020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ru-RU">
                  <a:latin typeface="+mj-lt"/>
                </a:endParaRPr>
              </a:p>
            </p:txBody>
          </p:sp>
        </p:grp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07214070-CC69-634F-83DC-514DC48B8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548" y="3860874"/>
              <a:ext cx="1435829" cy="6342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anchor="t"/>
            <a:lstStyle/>
            <a:p>
              <a:pPr algn="ctr"/>
              <a:r>
                <a:rPr lang="ru-RU" dirty="0">
                  <a:latin typeface="+mj-lt"/>
                  <a:ea typeface="Times New Roman" panose="02020603050405020304" pitchFamily="18" charset="0"/>
                </a:rPr>
                <a:t>Очистка сырья</a:t>
              </a:r>
              <a:endParaRPr lang="ru-RU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7" name="TextBox 45">
              <a:extLst>
                <a:ext uri="{FF2B5EF4-FFF2-40B4-BE49-F238E27FC236}">
                  <a16:creationId xmlns:a16="http://schemas.microsoft.com/office/drawing/2014/main" id="{420E1617-B88C-820C-D0FB-E983E3922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6457" y="3581931"/>
              <a:ext cx="214520" cy="354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r>
                <a:rPr lang="en-US" kern="120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1</a:t>
              </a:r>
              <a:endParaRPr lang="ru-RU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8" name="TextBox 45">
              <a:extLst>
                <a:ext uri="{FF2B5EF4-FFF2-40B4-BE49-F238E27FC236}">
                  <a16:creationId xmlns:a16="http://schemas.microsoft.com/office/drawing/2014/main" id="{D83C5BDE-CAD7-18E3-B8F8-91BE1EB22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9504" y="3594641"/>
              <a:ext cx="264343" cy="37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r>
                <a:rPr lang="en-US" kern="12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2</a:t>
              </a:r>
              <a:endParaRPr lang="ru-RU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9" name="TextBox 45">
              <a:extLst>
                <a:ext uri="{FF2B5EF4-FFF2-40B4-BE49-F238E27FC236}">
                  <a16:creationId xmlns:a16="http://schemas.microsoft.com/office/drawing/2014/main" id="{BD059EF4-4220-8473-3531-79A9798A6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8534" y="3604166"/>
              <a:ext cx="264343" cy="37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r>
                <a:rPr lang="en-US" kern="12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4</a:t>
              </a:r>
              <a:endParaRPr lang="ru-RU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10" name="TextBox 45">
              <a:extLst>
                <a:ext uri="{FF2B5EF4-FFF2-40B4-BE49-F238E27FC236}">
                  <a16:creationId xmlns:a16="http://schemas.microsoft.com/office/drawing/2014/main" id="{3B23E19C-10AB-1F57-9EFC-226D254DC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3395" y="3612843"/>
              <a:ext cx="264343" cy="37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r>
                <a:rPr lang="en-US" kern="12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5</a:t>
              </a:r>
              <a:endParaRPr lang="ru-RU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11" name="TextBox 45">
              <a:extLst>
                <a:ext uri="{FF2B5EF4-FFF2-40B4-BE49-F238E27FC236}">
                  <a16:creationId xmlns:a16="http://schemas.microsoft.com/office/drawing/2014/main" id="{CB720211-7D71-180E-09EE-4FC02BC45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156" y="3594641"/>
              <a:ext cx="264343" cy="37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r>
                <a:rPr lang="en-US" kern="12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3</a:t>
              </a:r>
              <a:endParaRPr lang="ru-RU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52B8BD90-77FD-1054-01E9-25C86A004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0276" y="3858377"/>
              <a:ext cx="1465671" cy="6364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anchor="t"/>
            <a:lstStyle/>
            <a:p>
              <a:pPr algn="ctr"/>
              <a:r>
                <a:rPr lang="ru-RU" dirty="0">
                  <a:effectLst/>
                  <a:latin typeface="+mj-lt"/>
                  <a:ea typeface="Times New Roman" panose="02020603050405020304" pitchFamily="18" charset="0"/>
                </a:rPr>
                <a:t>Промывка сырья</a:t>
              </a:r>
            </a:p>
            <a:p>
              <a:pPr algn="ctr"/>
              <a:r>
                <a:rPr lang="en-US" dirty="0">
                  <a:effectLst/>
                  <a:latin typeface="+mj-lt"/>
                  <a:ea typeface="Times New Roman" panose="02020603050405020304" pitchFamily="18" charset="0"/>
                </a:rPr>
                <a:t> </a:t>
              </a:r>
              <a:endParaRPr lang="ru-RU" dirty="0"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54EA2E74-F362-C68C-5C8C-1A0E22106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614" y="3860873"/>
              <a:ext cx="1332086" cy="6335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anchor="t"/>
            <a:lstStyle/>
            <a:p>
              <a:pPr algn="ctr"/>
              <a:r>
                <a:rPr lang="ru-RU" dirty="0">
                  <a:effectLst/>
                  <a:latin typeface="+mj-lt"/>
                  <a:ea typeface="Times New Roman" panose="02020603050405020304" pitchFamily="18" charset="0"/>
                </a:rPr>
                <a:t>Варка  сырья</a:t>
              </a:r>
            </a:p>
            <a:p>
              <a:pPr algn="ctr"/>
              <a:r>
                <a:rPr lang="ru-RU" dirty="0">
                  <a:effectLst/>
                  <a:latin typeface="+mj-lt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83482895-3325-3DEB-9E2E-B227BBA33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9888" y="3860646"/>
              <a:ext cx="1332086" cy="63353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anchor="t"/>
            <a:lstStyle/>
            <a:p>
              <a:pPr algn="ctr"/>
              <a:r>
                <a:rPr lang="ru-RU" dirty="0">
                  <a:effectLst/>
                  <a:latin typeface="+mj-lt"/>
                  <a:ea typeface="Times New Roman" panose="02020603050405020304" pitchFamily="18" charset="0"/>
                </a:rPr>
                <a:t>Сушка продукции </a:t>
              </a:r>
            </a:p>
            <a:p>
              <a:pPr algn="ctr"/>
              <a:r>
                <a:rPr lang="ru-RU" dirty="0">
                  <a:effectLst/>
                  <a:latin typeface="+mj-lt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01A98963-FB13-1E61-1F95-4D87577CD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5651" y="3860834"/>
              <a:ext cx="1549405" cy="63400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anchor="t"/>
            <a:lstStyle/>
            <a:p>
              <a:pPr algn="ctr"/>
              <a:r>
                <a:rPr lang="ru-RU" dirty="0">
                  <a:latin typeface="+mj-lt"/>
                  <a:ea typeface="Times New Roman" panose="02020603050405020304" pitchFamily="18" charset="0"/>
                </a:rPr>
                <a:t>Дробления продукции</a:t>
              </a:r>
              <a:endParaRPr lang="ru-RU" dirty="0">
                <a:effectLst/>
                <a:latin typeface="+mj-lt"/>
                <a:ea typeface="Times New Roman" panose="02020603050405020304" pitchFamily="18" charset="0"/>
              </a:endParaRPr>
            </a:p>
            <a:p>
              <a:pPr algn="ctr"/>
              <a:r>
                <a:rPr lang="ru-RU" dirty="0">
                  <a:effectLst/>
                  <a:latin typeface="+mj-lt"/>
                  <a:ea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26" name="Rectangle 6">
            <a:extLst>
              <a:ext uri="{FF2B5EF4-FFF2-40B4-BE49-F238E27FC236}">
                <a16:creationId xmlns:a16="http://schemas.microsoft.com/office/drawing/2014/main" id="{D000A14F-CA05-BFB3-95D9-D274D89C6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1383" y="1134196"/>
            <a:ext cx="1658968" cy="5632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effectLst/>
                <a:latin typeface="+mj-lt"/>
                <a:ea typeface="Times New Roman" panose="02020603050405020304" pitchFamily="18" charset="0"/>
              </a:rPr>
              <a:t>Этап 6</a:t>
            </a:r>
          </a:p>
          <a:p>
            <a:pPr algn="ctr"/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7" name="Стрелка вправо 115">
            <a:extLst>
              <a:ext uri="{FF2B5EF4-FFF2-40B4-BE49-F238E27FC236}">
                <a16:creationId xmlns:a16="http://schemas.microsoft.com/office/drawing/2014/main" id="{FE2CA99D-F102-6C0E-C2EA-246842766BBC}"/>
              </a:ext>
            </a:extLst>
          </p:cNvPr>
          <p:cNvSpPr/>
          <p:nvPr/>
        </p:nvSpPr>
        <p:spPr>
          <a:xfrm>
            <a:off x="9727265" y="1337480"/>
            <a:ext cx="354121" cy="20472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endParaRPr lang="ru-RU">
              <a:latin typeface="+mj-lt"/>
            </a:endParaRPr>
          </a:p>
        </p:txBody>
      </p:sp>
      <p:sp>
        <p:nvSpPr>
          <p:cNvPr id="28" name="Стрелка вправо 115">
            <a:extLst>
              <a:ext uri="{FF2B5EF4-FFF2-40B4-BE49-F238E27FC236}">
                <a16:creationId xmlns:a16="http://schemas.microsoft.com/office/drawing/2014/main" id="{FE2CA99D-F102-6C0E-C2EA-246842766BBC}"/>
              </a:ext>
            </a:extLst>
          </p:cNvPr>
          <p:cNvSpPr/>
          <p:nvPr/>
        </p:nvSpPr>
        <p:spPr>
          <a:xfrm>
            <a:off x="1082158" y="3591616"/>
            <a:ext cx="354121" cy="20472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endParaRPr lang="ru-RU">
              <a:latin typeface="+mj-lt"/>
            </a:endParaRPr>
          </a:p>
        </p:txBody>
      </p:sp>
      <p:sp>
        <p:nvSpPr>
          <p:cNvPr id="29" name="Стрелка вправо 115">
            <a:extLst>
              <a:ext uri="{FF2B5EF4-FFF2-40B4-BE49-F238E27FC236}">
                <a16:creationId xmlns:a16="http://schemas.microsoft.com/office/drawing/2014/main" id="{FE2CA99D-F102-6C0E-C2EA-246842766BBC}"/>
              </a:ext>
            </a:extLst>
          </p:cNvPr>
          <p:cNvSpPr/>
          <p:nvPr/>
        </p:nvSpPr>
        <p:spPr>
          <a:xfrm>
            <a:off x="3150041" y="3609856"/>
            <a:ext cx="354121" cy="20472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endParaRPr lang="ru-RU">
              <a:latin typeface="+mj-lt"/>
            </a:endParaRP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D000A14F-CA05-BFB3-95D9-D274D89C6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391" y="3441733"/>
            <a:ext cx="1658968" cy="5632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effectLst/>
                <a:latin typeface="+mj-lt"/>
                <a:ea typeface="Times New Roman" panose="02020603050405020304" pitchFamily="18" charset="0"/>
              </a:rPr>
              <a:t>Этап 8</a:t>
            </a:r>
          </a:p>
          <a:p>
            <a:pPr algn="ctr"/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D000A14F-CA05-BFB3-95D9-D274D89C6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844" y="3441734"/>
            <a:ext cx="1658968" cy="5632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effectLst/>
                <a:latin typeface="+mj-lt"/>
                <a:ea typeface="Times New Roman" panose="02020603050405020304" pitchFamily="18" charset="0"/>
              </a:rPr>
              <a:t>Этап 7</a:t>
            </a:r>
          </a:p>
          <a:p>
            <a:pPr algn="ctr"/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6" name="TextBox 45">
            <a:extLst>
              <a:ext uri="{FF2B5EF4-FFF2-40B4-BE49-F238E27FC236}">
                <a16:creationId xmlns:a16="http://schemas.microsoft.com/office/drawing/2014/main" id="{3B23E19C-10AB-1F57-9EFC-226D254DC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3274" y="1697479"/>
            <a:ext cx="286101" cy="42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ru-RU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6</a:t>
            </a:r>
            <a:endParaRPr lang="ru-RU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7" name="TextBox 45">
            <a:extLst>
              <a:ext uri="{FF2B5EF4-FFF2-40B4-BE49-F238E27FC236}">
                <a16:creationId xmlns:a16="http://schemas.microsoft.com/office/drawing/2014/main" id="{3B23E19C-10AB-1F57-9EFC-226D254DC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940" y="4097967"/>
            <a:ext cx="286101" cy="42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ru-RU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7</a:t>
            </a:r>
            <a:endParaRPr lang="ru-RU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8" name="TextBox 45">
            <a:extLst>
              <a:ext uri="{FF2B5EF4-FFF2-40B4-BE49-F238E27FC236}">
                <a16:creationId xmlns:a16="http://schemas.microsoft.com/office/drawing/2014/main" id="{3B23E19C-10AB-1F57-9EFC-226D254DC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842" y="4011037"/>
            <a:ext cx="286101" cy="42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endParaRPr lang="ru-RU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9" name="TextBox 45">
            <a:extLst>
              <a:ext uri="{FF2B5EF4-FFF2-40B4-BE49-F238E27FC236}">
                <a16:creationId xmlns:a16="http://schemas.microsoft.com/office/drawing/2014/main" id="{3B23E19C-10AB-1F57-9EFC-226D254DC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49" y="4073878"/>
            <a:ext cx="152400" cy="29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ru-RU" kern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8</a:t>
            </a:r>
            <a:endParaRPr lang="ru-RU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01A98963-FB13-1E61-1F95-4D87577C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9774" y="1941990"/>
            <a:ext cx="1676934" cy="720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/>
            <a:r>
              <a:rPr lang="ru-RU" dirty="0">
                <a:latin typeface="+mj-lt"/>
                <a:ea typeface="Times New Roman" panose="02020603050405020304" pitchFamily="18" charset="0"/>
              </a:rPr>
              <a:t>Полировка продукции</a:t>
            </a:r>
            <a:endParaRPr lang="ru-RU" dirty="0">
              <a:effectLst/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ru-RU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01A98963-FB13-1E61-1F95-4D87577C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654" y="4350021"/>
            <a:ext cx="1676934" cy="720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/>
            <a:r>
              <a:rPr lang="ru-RU" dirty="0">
                <a:latin typeface="+mj-lt"/>
                <a:ea typeface="Times New Roman" panose="02020603050405020304" pitchFamily="18" charset="0"/>
              </a:rPr>
              <a:t>Фасовка готовой продукции</a:t>
            </a:r>
            <a:endParaRPr lang="ru-RU" dirty="0">
              <a:effectLst/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ru-RU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01A98963-FB13-1E61-1F95-4D87577C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802" y="4357524"/>
            <a:ext cx="1676934" cy="720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t"/>
          <a:lstStyle/>
          <a:p>
            <a:pPr algn="ctr"/>
            <a:r>
              <a:rPr lang="ru-RU" dirty="0">
                <a:latin typeface="+mj-lt"/>
                <a:ea typeface="Times New Roman" panose="02020603050405020304" pitchFamily="18" charset="0"/>
              </a:rPr>
              <a:t>Сортировка/калибровка  продукции</a:t>
            </a:r>
            <a:endParaRPr lang="ru-RU" dirty="0">
              <a:effectLst/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ru-RU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6245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 txBox="1"/>
          <p:nvPr/>
        </p:nvSpPr>
        <p:spPr>
          <a:xfrm>
            <a:off x="777467" y="541744"/>
            <a:ext cx="5100819" cy="2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68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СЫРЬЕВАЯ БАЗА (ТОО)</a:t>
            </a:r>
            <a:endParaRPr sz="1568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roup 1">
            <a:extLst>
              <a:ext uri="{FF2B5EF4-FFF2-40B4-BE49-F238E27FC236}">
                <a16:creationId xmlns:a16="http://schemas.microsoft.com/office/drawing/2014/main" id="{29343342-5336-7416-75D6-0CCBDAA3805B}"/>
              </a:ext>
            </a:extLst>
          </p:cNvPr>
          <p:cNvGrpSpPr/>
          <p:nvPr/>
        </p:nvGrpSpPr>
        <p:grpSpPr>
          <a:xfrm>
            <a:off x="837593" y="1868409"/>
            <a:ext cx="8161081" cy="2506057"/>
            <a:chOff x="-34142" y="0"/>
            <a:chExt cx="9978113" cy="3449345"/>
          </a:xfrm>
        </p:grpSpPr>
        <p:sp>
          <p:nvSpPr>
            <p:cNvPr id="30" name="Rectangle 123">
              <a:extLst>
                <a:ext uri="{FF2B5EF4-FFF2-40B4-BE49-F238E27FC236}">
                  <a16:creationId xmlns:a16="http://schemas.microsoft.com/office/drawing/2014/main" id="{B7C0B6DC-D3E3-BB11-7805-BB326FC91B66}"/>
                </a:ext>
              </a:extLst>
            </p:cNvPr>
            <p:cNvSpPr/>
            <p:nvPr/>
          </p:nvSpPr>
          <p:spPr>
            <a:xfrm>
              <a:off x="0" y="0"/>
              <a:ext cx="1849821" cy="5044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sz="12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1" name="Rectangle 124">
              <a:extLst>
                <a:ext uri="{FF2B5EF4-FFF2-40B4-BE49-F238E27FC236}">
                  <a16:creationId xmlns:a16="http://schemas.microsoft.com/office/drawing/2014/main" id="{645AEA54-1CDA-8A18-8066-0C2640B4DE74}"/>
                </a:ext>
              </a:extLst>
            </p:cNvPr>
            <p:cNvSpPr/>
            <p:nvPr/>
          </p:nvSpPr>
          <p:spPr>
            <a:xfrm>
              <a:off x="0" y="670910"/>
              <a:ext cx="1792699" cy="9852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sz="12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2" name="Rectangle 125">
              <a:extLst>
                <a:ext uri="{FF2B5EF4-FFF2-40B4-BE49-F238E27FC236}">
                  <a16:creationId xmlns:a16="http://schemas.microsoft.com/office/drawing/2014/main" id="{B6151D30-E6DE-4A2C-F179-D1F814CC4AD8}"/>
                </a:ext>
              </a:extLst>
            </p:cNvPr>
            <p:cNvSpPr/>
            <p:nvPr/>
          </p:nvSpPr>
          <p:spPr>
            <a:xfrm>
              <a:off x="-34142" y="1760482"/>
              <a:ext cx="1849821" cy="5044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sz="12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3" name="Rectangle 126">
              <a:extLst>
                <a:ext uri="{FF2B5EF4-FFF2-40B4-BE49-F238E27FC236}">
                  <a16:creationId xmlns:a16="http://schemas.microsoft.com/office/drawing/2014/main" id="{BAB0A0C5-6F94-16F3-6AC3-1580D575B156}"/>
                </a:ext>
              </a:extLst>
            </p:cNvPr>
            <p:cNvSpPr/>
            <p:nvPr/>
          </p:nvSpPr>
          <p:spPr>
            <a:xfrm>
              <a:off x="-28562" y="2443568"/>
              <a:ext cx="1878382" cy="10057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ru-RU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Коммунальные предприятия Актюбинской области</a:t>
              </a:r>
              <a:endParaRPr lang="ru-RU" sz="12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DBCE304C-1517-FD15-F0B0-CA94F7AEE65B}"/>
                </a:ext>
              </a:extLst>
            </p:cNvPr>
            <p:cNvSpPr txBox="1"/>
            <p:nvPr/>
          </p:nvSpPr>
          <p:spPr>
            <a:xfrm>
              <a:off x="2017856" y="67572"/>
              <a:ext cx="3089825" cy="3349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ru-RU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Поставка сырья</a:t>
              </a:r>
              <a:endParaRPr lang="ru-RU" sz="12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id="{5381AF1E-AC51-0F82-591D-8E8283C3F520}"/>
                </a:ext>
              </a:extLst>
            </p:cNvPr>
            <p:cNvSpPr txBox="1"/>
            <p:nvPr/>
          </p:nvSpPr>
          <p:spPr>
            <a:xfrm>
              <a:off x="2017856" y="738380"/>
              <a:ext cx="3089825" cy="3349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ru-RU" sz="1200" b="1" kern="1200" dirty="0">
                  <a:solidFill>
                    <a:srgbClr val="002060"/>
                  </a:solidFill>
                  <a:latin typeface="+mn-lt"/>
                  <a:ea typeface="Times New Roman" panose="02020603050405020304" pitchFamily="18" charset="0"/>
                </a:rPr>
                <a:t>Поставка сырья</a:t>
              </a:r>
              <a:endParaRPr lang="ru-RU" sz="12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6" name="TextBox 16">
              <a:extLst>
                <a:ext uri="{FF2B5EF4-FFF2-40B4-BE49-F238E27FC236}">
                  <a16:creationId xmlns:a16="http://schemas.microsoft.com/office/drawing/2014/main" id="{0FD4683E-27F9-E903-CE91-B84A3927AB9C}"/>
                </a:ext>
              </a:extLst>
            </p:cNvPr>
            <p:cNvSpPr txBox="1"/>
            <p:nvPr/>
          </p:nvSpPr>
          <p:spPr>
            <a:xfrm>
              <a:off x="2017856" y="1409189"/>
              <a:ext cx="3089825" cy="3349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ru-RU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Поставка упаковочных материалов</a:t>
              </a:r>
              <a:endParaRPr lang="ru-RU" sz="12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7" name="TextBox 17">
              <a:extLst>
                <a:ext uri="{FF2B5EF4-FFF2-40B4-BE49-F238E27FC236}">
                  <a16:creationId xmlns:a16="http://schemas.microsoft.com/office/drawing/2014/main" id="{C4479FA8-BF7F-9AD4-1D1B-09A38982B370}"/>
                </a:ext>
              </a:extLst>
            </p:cNvPr>
            <p:cNvSpPr txBox="1"/>
            <p:nvPr/>
          </p:nvSpPr>
          <p:spPr>
            <a:xfrm>
              <a:off x="2084793" y="2636125"/>
              <a:ext cx="3089825" cy="3349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ru-RU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энергоресурсы</a:t>
              </a:r>
              <a:endParaRPr lang="ru-RU" sz="12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8" name="Rectangle 133">
              <a:extLst>
                <a:ext uri="{FF2B5EF4-FFF2-40B4-BE49-F238E27FC236}">
                  <a16:creationId xmlns:a16="http://schemas.microsoft.com/office/drawing/2014/main" id="{79C19469-924E-98B4-CD9F-499238FC0DD3}"/>
                </a:ext>
              </a:extLst>
            </p:cNvPr>
            <p:cNvSpPr/>
            <p:nvPr/>
          </p:nvSpPr>
          <p:spPr>
            <a:xfrm>
              <a:off x="5223641" y="0"/>
              <a:ext cx="2342613" cy="251722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ТОО «----------»</a:t>
              </a:r>
            </a:p>
          </p:txBody>
        </p:sp>
        <p:sp>
          <p:nvSpPr>
            <p:cNvPr id="39" name="Rectangle 140">
              <a:extLst>
                <a:ext uri="{FF2B5EF4-FFF2-40B4-BE49-F238E27FC236}">
                  <a16:creationId xmlns:a16="http://schemas.microsoft.com/office/drawing/2014/main" id="{186357BA-879A-9741-26A5-371E7BC08B83}"/>
                </a:ext>
              </a:extLst>
            </p:cNvPr>
            <p:cNvSpPr/>
            <p:nvPr/>
          </p:nvSpPr>
          <p:spPr>
            <a:xfrm>
              <a:off x="8304916" y="3148"/>
              <a:ext cx="1639055" cy="7383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ru-RU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Внутренний рынок РК – 20%</a:t>
              </a:r>
              <a:endParaRPr lang="ru-RU" sz="12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40" name="Rectangle 160">
              <a:extLst>
                <a:ext uri="{FF2B5EF4-FFF2-40B4-BE49-F238E27FC236}">
                  <a16:creationId xmlns:a16="http://schemas.microsoft.com/office/drawing/2014/main" id="{0FEF9BDE-DCBC-F87C-DE17-DA121CEF1469}"/>
                </a:ext>
              </a:extLst>
            </p:cNvPr>
            <p:cNvSpPr/>
            <p:nvPr/>
          </p:nvSpPr>
          <p:spPr>
            <a:xfrm>
              <a:off x="8304916" y="981192"/>
              <a:ext cx="1639055" cy="5548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ru-RU" sz="1200" b="1" kern="1200" dirty="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Экспорт -80%</a:t>
              </a:r>
              <a:endParaRPr lang="ru-RU" sz="12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41" name="Rectangle 161">
              <a:extLst>
                <a:ext uri="{FF2B5EF4-FFF2-40B4-BE49-F238E27FC236}">
                  <a16:creationId xmlns:a16="http://schemas.microsoft.com/office/drawing/2014/main" id="{005011B6-9B53-9EAA-A42F-2BBEFC59B8D9}"/>
                </a:ext>
              </a:extLst>
            </p:cNvPr>
            <p:cNvSpPr/>
            <p:nvPr/>
          </p:nvSpPr>
          <p:spPr>
            <a:xfrm>
              <a:off x="8304916" y="1954124"/>
              <a:ext cx="1639055" cy="5548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sz="1200" b="1" kern="1200">
                  <a:solidFill>
                    <a:srgbClr val="002060"/>
                  </a:solidFill>
                  <a:effectLst/>
                  <a:latin typeface="+mn-lt"/>
                  <a:ea typeface="Times New Roman" panose="02020603050405020304" pitchFamily="18" charset="0"/>
                </a:rPr>
                <a:t>Клиент 1</a:t>
              </a:r>
              <a:endParaRPr lang="ru-RU" sz="1200" b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cxnSp>
          <p:nvCxnSpPr>
            <p:cNvPr id="42" name="Straight Arrow Connector 162">
              <a:extLst>
                <a:ext uri="{FF2B5EF4-FFF2-40B4-BE49-F238E27FC236}">
                  <a16:creationId xmlns:a16="http://schemas.microsoft.com/office/drawing/2014/main" id="{9B7E9EF6-7065-D217-7D99-5069621A671C}"/>
                </a:ext>
              </a:extLst>
            </p:cNvPr>
            <p:cNvCxnSpPr/>
            <p:nvPr/>
          </p:nvCxnSpPr>
          <p:spPr>
            <a:xfrm>
              <a:off x="7566253" y="1274464"/>
              <a:ext cx="407746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3" name="Connector: Elbow 163">
              <a:extLst>
                <a:ext uri="{FF2B5EF4-FFF2-40B4-BE49-F238E27FC236}">
                  <a16:creationId xmlns:a16="http://schemas.microsoft.com/office/drawing/2014/main" id="{5114CA7C-12B0-1624-3932-3E94F6AF63D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8301413" y="252248"/>
              <a:ext cx="1" cy="1962388"/>
            </a:xfrm>
            <a:prstGeom prst="bentConnector3">
              <a:avLst>
                <a:gd name="adj1" fmla="val 2286010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44" name="Straight Connector 164">
              <a:extLst>
                <a:ext uri="{FF2B5EF4-FFF2-40B4-BE49-F238E27FC236}">
                  <a16:creationId xmlns:a16="http://schemas.microsoft.com/office/drawing/2014/main" id="{8CFDE012-6319-021B-9473-162A19E238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9820" y="252248"/>
              <a:ext cx="168165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" name="Straight Connector 165">
              <a:extLst>
                <a:ext uri="{FF2B5EF4-FFF2-40B4-BE49-F238E27FC236}">
                  <a16:creationId xmlns:a16="http://schemas.microsoft.com/office/drawing/2014/main" id="{7B01BA15-EF48-FF2C-C145-9F0150D029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9820" y="923158"/>
              <a:ext cx="168165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" name="Straight Connector 166">
              <a:extLst>
                <a:ext uri="{FF2B5EF4-FFF2-40B4-BE49-F238E27FC236}">
                  <a16:creationId xmlns:a16="http://schemas.microsoft.com/office/drawing/2014/main" id="{0AF46EE2-5DC9-A4FD-5F92-30EA95146F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9820" y="1594068"/>
              <a:ext cx="168165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7" name="Straight Connector 167">
              <a:extLst>
                <a:ext uri="{FF2B5EF4-FFF2-40B4-BE49-F238E27FC236}">
                  <a16:creationId xmlns:a16="http://schemas.microsoft.com/office/drawing/2014/main" id="{76E327EA-81CE-6BC9-E91F-3037F54521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9820" y="2264979"/>
              <a:ext cx="168165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168">
              <a:extLst>
                <a:ext uri="{FF2B5EF4-FFF2-40B4-BE49-F238E27FC236}">
                  <a16:creationId xmlns:a16="http://schemas.microsoft.com/office/drawing/2014/main" id="{BC4C994A-1463-C3D4-98C3-71883DFF5C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8891" y="268099"/>
              <a:ext cx="168165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" name="Straight Connector 169">
              <a:extLst>
                <a:ext uri="{FF2B5EF4-FFF2-40B4-BE49-F238E27FC236}">
                  <a16:creationId xmlns:a16="http://schemas.microsoft.com/office/drawing/2014/main" id="{9E72E88D-1961-D452-A9AC-F62D562097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8891" y="939009"/>
              <a:ext cx="168165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0" name="Straight Connector 170">
              <a:extLst>
                <a:ext uri="{FF2B5EF4-FFF2-40B4-BE49-F238E27FC236}">
                  <a16:creationId xmlns:a16="http://schemas.microsoft.com/office/drawing/2014/main" id="{2FE6F6DA-8064-6864-FF73-4DE2D3B5E2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8891" y="1609919"/>
              <a:ext cx="168165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1" name="Straight Connector 171">
              <a:extLst>
                <a:ext uri="{FF2B5EF4-FFF2-40B4-BE49-F238E27FC236}">
                  <a16:creationId xmlns:a16="http://schemas.microsoft.com/office/drawing/2014/main" id="{05C4C14B-0E5A-9CF8-F64E-533584EA83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8891" y="2280830"/>
              <a:ext cx="168165" cy="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2" name="Straight Connector 172">
              <a:extLst>
                <a:ext uri="{FF2B5EF4-FFF2-40B4-BE49-F238E27FC236}">
                  <a16:creationId xmlns:a16="http://schemas.microsoft.com/office/drawing/2014/main" id="{197931EC-8F75-3A4A-DBEA-256EF0D42041}"/>
                </a:ext>
              </a:extLst>
            </p:cNvPr>
            <p:cNvCxnSpPr>
              <a:cxnSpLocks/>
            </p:cNvCxnSpPr>
            <p:nvPr/>
          </p:nvCxnSpPr>
          <p:spPr>
            <a:xfrm>
              <a:off x="5050559" y="268099"/>
              <a:ext cx="0" cy="201273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3" name="Straight Arrow Connector 173">
              <a:extLst>
                <a:ext uri="{FF2B5EF4-FFF2-40B4-BE49-F238E27FC236}">
                  <a16:creationId xmlns:a16="http://schemas.microsoft.com/office/drawing/2014/main" id="{332A6E4D-13DA-5F60-8CA0-09D6D2FB5F3C}"/>
                </a:ext>
              </a:extLst>
            </p:cNvPr>
            <p:cNvCxnSpPr/>
            <p:nvPr/>
          </p:nvCxnSpPr>
          <p:spPr>
            <a:xfrm>
              <a:off x="5047056" y="1258614"/>
              <a:ext cx="176585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92FD1844-ED17-5AD4-D814-DC30ACE7F032}"/>
              </a:ext>
            </a:extLst>
          </p:cNvPr>
          <p:cNvSpPr txBox="1"/>
          <p:nvPr/>
        </p:nvSpPr>
        <p:spPr>
          <a:xfrm>
            <a:off x="622282" y="117564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1200" dirty="0">
                <a:solidFill>
                  <a:srgbClr val="002060"/>
                </a:solidFill>
                <a:latin typeface="+mn-lt"/>
              </a:rPr>
              <a:t>Операционная структура Компании: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043CAB-5749-8699-3704-654DEE60DCB3}"/>
              </a:ext>
            </a:extLst>
          </p:cNvPr>
          <p:cNvSpPr txBox="1"/>
          <p:nvPr/>
        </p:nvSpPr>
        <p:spPr>
          <a:xfrm>
            <a:off x="423722" y="6219517"/>
            <a:ext cx="92134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 b="1" kern="12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ru-RU" b="0" i="1" dirty="0"/>
              <a:t>Условия оплаты с клиентами </a:t>
            </a:r>
            <a:r>
              <a:rPr lang="ru-RU" b="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(см. Приложение «Анализ контрактов по сырью»)</a:t>
            </a:r>
            <a:endParaRPr lang="ru-RU" b="0" i="1" dirty="0"/>
          </a:p>
        </p:txBody>
      </p:sp>
      <p:sp>
        <p:nvSpPr>
          <p:cNvPr id="59" name="Google Shape;182;p5">
            <a:extLst>
              <a:ext uri="{FF2B5EF4-FFF2-40B4-BE49-F238E27FC236}">
                <a16:creationId xmlns:a16="http://schemas.microsoft.com/office/drawing/2014/main" id="{7FD171CD-2E46-9A14-1731-08CA8138A6AB}"/>
              </a:ext>
            </a:extLst>
          </p:cNvPr>
          <p:cNvSpPr/>
          <p:nvPr/>
        </p:nvSpPr>
        <p:spPr>
          <a:xfrm>
            <a:off x="560693" y="361484"/>
            <a:ext cx="4373800" cy="3983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1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160;p3">
            <a:extLst>
              <a:ext uri="{FF2B5EF4-FFF2-40B4-BE49-F238E27FC236}">
                <a16:creationId xmlns:a16="http://schemas.microsoft.com/office/drawing/2014/main" id="{AB8002D8-2552-5BE7-40DE-4956A0617E6A}"/>
              </a:ext>
            </a:extLst>
          </p:cNvPr>
          <p:cNvSpPr txBox="1">
            <a:spLocks/>
          </p:cNvSpPr>
          <p:nvPr/>
        </p:nvSpPr>
        <p:spPr>
          <a:xfrm>
            <a:off x="837593" y="412272"/>
            <a:ext cx="3035524" cy="2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225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228">
              <a:buClr>
                <a:srgbClr val="FFFFFF"/>
              </a:buClr>
              <a:buSzPts val="1568"/>
            </a:pPr>
            <a:r>
              <a:rPr lang="ru-RU" sz="1568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СЫРЬЕВАЯ БАЗА</a:t>
            </a:r>
          </a:p>
        </p:txBody>
      </p:sp>
    </p:spTree>
    <p:extLst>
      <p:ext uri="{BB962C8B-B14F-4D97-AF65-F5344CB8AC3E}">
        <p14:creationId xmlns:p14="http://schemas.microsoft.com/office/powerpoint/2010/main" val="2684986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5a10651-ee2e-49dc-8e34-34efe5d6379e">
      <Terms xmlns="http://schemas.microsoft.com/office/infopath/2007/PartnerControls"/>
    </lcf76f155ced4ddcb4097134ff3c332f>
    <TaxCatchAll xmlns="ebb2fd7e-d059-49df-923d-949e41cd003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30F15F296ABBF479DF973408FFED0A3" ma:contentTypeVersion="12" ma:contentTypeDescription="Создание документа." ma:contentTypeScope="" ma:versionID="0c891be019567ff206b3a223f1a75e9b">
  <xsd:schema xmlns:xsd="http://www.w3.org/2001/XMLSchema" xmlns:xs="http://www.w3.org/2001/XMLSchema" xmlns:p="http://schemas.microsoft.com/office/2006/metadata/properties" xmlns:ns2="15a10651-ee2e-49dc-8e34-34efe5d6379e" xmlns:ns3="ebb2fd7e-d059-49df-923d-949e41cd003c" targetNamespace="http://schemas.microsoft.com/office/2006/metadata/properties" ma:root="true" ma:fieldsID="2012740ea2ee96a73096d652bcc09fbf" ns2:_="" ns3:_="">
    <xsd:import namespace="15a10651-ee2e-49dc-8e34-34efe5d6379e"/>
    <xsd:import namespace="ebb2fd7e-d059-49df-923d-949e41cd00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a10651-ee2e-49dc-8e34-34efe5d637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de6b01f7-11cd-4a70-85dd-38a106b804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2fd7e-d059-49df-923d-949e41cd003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8959e76-1246-4c42-b5c1-5b71b1bf9f48}" ma:internalName="TaxCatchAll" ma:showField="CatchAllData" ma:web="ebb2fd7e-d059-49df-923d-949e41cd00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9EF603-677E-4428-857B-4A362294B382}">
  <ds:schemaRefs>
    <ds:schemaRef ds:uri="http://purl.org/dc/elements/1.1/"/>
    <ds:schemaRef ds:uri="http://purl.org/dc/dcmitype/"/>
    <ds:schemaRef ds:uri="ebb2fd7e-d059-49df-923d-949e41cd003c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15a10651-ee2e-49dc-8e34-34efe5d6379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D6A68ED-B2BA-4F36-9D72-8F7B14C549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1763F3-86E8-4163-BF66-5D4F7DEDD4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a10651-ee2e-49dc-8e34-34efe5d6379e"/>
    <ds:schemaRef ds:uri="ebb2fd7e-d059-49df-923d-949e41cd00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3865</TotalTime>
  <Words>1156</Words>
  <Application>Microsoft Office PowerPoint</Application>
  <PresentationFormat>Широкоэкранный</PresentationFormat>
  <Paragraphs>315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Times New Roman</vt:lpstr>
      <vt:lpstr>Century Gothic</vt:lpstr>
      <vt:lpstr>Tahoma</vt:lpstr>
      <vt:lpstr>Calibri</vt:lpstr>
      <vt:lpstr>Georgia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ТЕХНОЛОГИЧЕСКИЙ ПРОЦЕСС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Baltabek Kussainov</dc:creator>
  <cp:lastModifiedBy>Данияр Кизатов</cp:lastModifiedBy>
  <cp:revision>104</cp:revision>
  <cp:lastPrinted>2024-04-16T07:36:34Z</cp:lastPrinted>
  <dcterms:created xsi:type="dcterms:W3CDTF">2022-05-30T18:54:44Z</dcterms:created>
  <dcterms:modified xsi:type="dcterms:W3CDTF">2026-02-27T05:38:46Z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0x010100230F15F296ABBF479DF973408FFED0A3</vt:lpwstr>
  </property>
  <property fmtid="{D5CDD505-2E9C-101B-9397-08002B2CF9AE}" pid="3" name="MediaServiceImageTags">
    <vt:lpwstr/>
  </property>
</Properties>
</file>