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2"/>
  </p:sldMasterIdLst>
  <p:notesMasterIdLst>
    <p:notesMasterId r:id="rId5"/>
  </p:notesMasterIdLst>
  <p:sldIdLst>
    <p:sldId id="806" r:id="rId3"/>
    <p:sldId id="793" r:id="rId4"/>
  </p:sldIdLst>
  <p:sldSz cx="12192000" cy="6858000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7" roundtripDataSignature="AMtx7mgm2RPaV2PC+OzipuCvItYtAc7c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1D06C2-916C-43B8-B3FA-E5510146F1D9}">
  <a:tblStyle styleId="{FD1D06C2-916C-43B8-B3FA-E5510146F1D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C886007-D292-4263-855F-A20E2B9DB7B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9F919D6-1654-4A96-89FC-0D8C104F8D15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66" d="100"/>
          <a:sy n="66" d="100"/>
        </p:scale>
        <p:origin x="520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89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87" Type="http://customschemas.google.com/relationships/presentationmetadata" Target="metadata"/><Relationship Id="rId5" Type="http://schemas.openxmlformats.org/officeDocument/2006/relationships/notesMaster" Target="notesMasters/notesMaster1.xml"/><Relationship Id="rId90" Type="http://schemas.openxmlformats.org/officeDocument/2006/relationships/theme" Target="theme/theme1.xml"/><Relationship Id="rId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6" tIns="47401" rIns="94826" bIns="4740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6" y="1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6" tIns="47401" rIns="94826" bIns="47401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6" tIns="47401" rIns="94826" bIns="4740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9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6" tIns="47401" rIns="94826" bIns="4740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6" y="9371289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6" tIns="47401" rIns="94826" bIns="47401" anchor="b" anchorCtr="0">
            <a:noAutofit/>
          </a:bodyPr>
          <a:lstStyle/>
          <a:p>
            <a:pPr algn="r">
              <a:buSzPts val="1300"/>
            </a:pPr>
            <a:fld id="{00000000-1234-1234-1234-123412341234}" type="slidenum">
              <a:rPr lang="ru-RU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300"/>
              </a:pPr>
              <a:t>‹#›</a:t>
            </a:fld>
            <a:endParaRPr lang="ru-RU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7944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4:notes"/>
          <p:cNvSpPr txBox="1">
            <a:spLocks noGrp="1"/>
          </p:cNvSpPr>
          <p:nvPr>
            <p:ph type="body" idx="1"/>
          </p:nvPr>
        </p:nvSpPr>
        <p:spPr>
          <a:xfrm>
            <a:off x="659506" y="5112113"/>
            <a:ext cx="5276014" cy="418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8" tIns="46739" rIns="93478" bIns="46739" anchor="t" anchorCtr="0">
            <a:noAutofit/>
          </a:bodyPr>
          <a:lstStyle/>
          <a:p>
            <a:endParaRPr/>
          </a:p>
        </p:txBody>
      </p:sp>
      <p:sp>
        <p:nvSpPr>
          <p:cNvPr id="854" name="Google Shape;85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1327150"/>
            <a:ext cx="6370637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589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1327150"/>
            <a:ext cx="6370637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7" name="Google Shape;897;p50:notes"/>
          <p:cNvSpPr txBox="1">
            <a:spLocks noGrp="1"/>
          </p:cNvSpPr>
          <p:nvPr>
            <p:ph type="body" idx="1"/>
          </p:nvPr>
        </p:nvSpPr>
        <p:spPr>
          <a:xfrm>
            <a:off x="659506" y="5112119"/>
            <a:ext cx="5275975" cy="418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8" tIns="46739" rIns="93478" bIns="46739" anchor="t" anchorCtr="0">
            <a:noAutofit/>
          </a:bodyPr>
          <a:lstStyle/>
          <a:p>
            <a:endParaRPr/>
          </a:p>
        </p:txBody>
      </p:sp>
      <p:sp>
        <p:nvSpPr>
          <p:cNvPr id="898" name="Google Shape;898;p50:notes"/>
          <p:cNvSpPr txBox="1">
            <a:spLocks noGrp="1"/>
          </p:cNvSpPr>
          <p:nvPr>
            <p:ph type="sldNum" idx="12"/>
          </p:nvPr>
        </p:nvSpPr>
        <p:spPr>
          <a:xfrm>
            <a:off x="3735651" y="10089600"/>
            <a:ext cx="2857880" cy="532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8" tIns="46739" rIns="93478" bIns="46739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05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dce94c144_3_48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82" name="Google Shape;282;g8dce94c144_3_48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83" name="Google Shape;283;g8dce94c144_3_48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ce94c144_3_49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g8dce94c144_3_49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6" name="Google Shape;296;g8dce94c144_3_49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dce94c144_3_49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g8dce94c144_3_49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0" name="Google Shape;300;g8dce94c144_3_49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1" name="Google Shape;301;g8dce94c144_3_49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dce94c144_3_50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g8dce94c144_3_50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dce94c144_3_50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g8dce94c144_3_50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8" name="Google Shape;308;g8dce94c144_3_50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dce94c144_3_51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11" name="Google Shape;311;g8dce94c144_3_5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dce94c144_3_5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8dce94c144_3_5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15" name="Google Shape;315;g8dce94c144_3_5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6" name="Google Shape;316;g8dce94c144_3_5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17" name="Google Shape;317;g8dce94c144_3_5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dce94c144_3_52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320" name="Google Shape;320;g8dce94c144_3_5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dce94c144_3_52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3" name="Google Shape;323;g8dce94c144_3_52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24" name="Google Shape;324;g8dce94c144_3_5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dce94c144_3_48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8dce94c144_3_48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8dce94c144_3_4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4"/>
          <p:cNvSpPr txBox="1"/>
          <p:nvPr/>
        </p:nvSpPr>
        <p:spPr>
          <a:xfrm>
            <a:off x="439946" y="288000"/>
            <a:ext cx="3970585" cy="39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>
                <a:tab pos="1077913" algn="l"/>
              </a:tabLst>
            </a:pPr>
            <a:r>
              <a:rPr lang="ru-RU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ТОО «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ru-RU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»</a:t>
            </a:r>
            <a:endParaRPr sz="32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60" name="Google Shape;860;p44"/>
          <p:cNvSpPr txBox="1"/>
          <p:nvPr/>
        </p:nvSpPr>
        <p:spPr>
          <a:xfrm>
            <a:off x="4410532" y="216000"/>
            <a:ext cx="7505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Открытие производства по ___________________</a:t>
            </a:r>
            <a:endParaRPr lang="ru-RU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485;p2">
            <a:extLst>
              <a:ext uri="{FF2B5EF4-FFF2-40B4-BE49-F238E27FC236}">
                <a16:creationId xmlns:a16="http://schemas.microsoft.com/office/drawing/2014/main" id="{B9B16A0F-9DD2-4A2D-BB08-201309933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178162"/>
              </p:ext>
            </p:extLst>
          </p:nvPr>
        </p:nvGraphicFramePr>
        <p:xfrm>
          <a:off x="4186409" y="954664"/>
          <a:ext cx="7943033" cy="4068787"/>
        </p:xfrm>
        <a:graphic>
          <a:graphicData uri="http://schemas.openxmlformats.org/drawingml/2006/table">
            <a:tbl>
              <a:tblPr>
                <a:tableStyleId>{1C886007-D292-4263-855F-A20E2B9DB7BC}</a:tableStyleId>
              </a:tblPr>
              <a:tblGrid>
                <a:gridCol w="286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5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50" b="1" u="none" strike="noStrike" cap="none" dirty="0"/>
                        <a:t>Отрасль</a:t>
                      </a:r>
                      <a:endParaRPr sz="125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ru-RU" sz="12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50" b="1" u="none" strike="noStrike" cap="none" dirty="0"/>
                        <a:t>Учредители</a:t>
                      </a: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250" b="1" u="none" strike="noStrike" cap="none" dirty="0"/>
                        <a:t>Руководитель</a:t>
                      </a:r>
                      <a:endParaRPr lang="ru-RU" sz="125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extLst>
                  <a:ext uri="{0D108BD9-81ED-4DB2-BD59-A6C34878D82A}">
                    <a16:rowId xmlns:a16="http://schemas.microsoft.com/office/drawing/2014/main" val="2579368910"/>
                  </a:ext>
                </a:extLst>
              </a:tr>
              <a:tr h="2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50" b="1" u="none" strike="noStrike" cap="none" dirty="0"/>
                        <a:t>Стоимость проекта</a:t>
                      </a:r>
                      <a:endParaRPr sz="125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50" b="1" u="none" strike="noStrike" cap="none" dirty="0"/>
                        <a:t>Создание рабочих мест </a:t>
                      </a:r>
                      <a:endParaRPr sz="125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ru-RU" sz="12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50" marR="6550" marT="65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5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50" b="1" u="none" strike="noStrike" cap="none" dirty="0"/>
                        <a:t>Запрашиваемый участок </a:t>
                      </a:r>
                      <a:endParaRPr sz="125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lang="ru-RU" sz="12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50" marR="6550" marT="65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ru-RU" sz="1250" b="1" u="none" strike="noStrike" cap="none" dirty="0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50" b="1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Срок реализации </a:t>
                      </a:r>
                      <a:endParaRPr sz="125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kumimoji="0" lang="ru-RU" sz="1200" b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extLst>
                  <a:ext uri="{0D108BD9-81ED-4DB2-BD59-A6C34878D82A}">
                    <a16:rowId xmlns:a16="http://schemas.microsoft.com/office/drawing/2014/main" val="2625106754"/>
                  </a:ext>
                </a:extLst>
              </a:tr>
              <a:tr h="10461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50" b="1" u="none" strike="noStrike" cap="none" dirty="0"/>
                        <a:t>Финансирование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ru-RU" sz="1250" b="1" u="none" strike="noStrike" cap="none" dirty="0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25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Собственные средства - ___ млрд тг., предоставлена справка со счетов </a:t>
                      </a: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### </a:t>
                      </a: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на _____ </a:t>
                      </a:r>
                      <a:r>
                        <a:rPr kumimoji="0" lang="ru-RU" sz="1200" b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млн.тг</a:t>
                      </a: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. и </a:t>
                      </a: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###</a:t>
                      </a: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 </a:t>
                      </a: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на ______ </a:t>
                      </a:r>
                      <a:r>
                        <a:rPr kumimoji="0" lang="ru-RU" sz="1200" b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млн.тг</a:t>
                      </a: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. что составляет - </a:t>
                      </a: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sym typeface="Arial"/>
                        </a:rPr>
                        <a:t>______%</a:t>
                      </a:r>
                      <a:r>
                        <a:rPr kumimoji="0" lang="ru-RU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 </a:t>
                      </a: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sym typeface="Arial"/>
                        </a:rPr>
                        <a:t>от стоимости проекта.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Заемные средства - _______млн тг. (______%). Предоставлено письмо  от </a:t>
                      </a: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BANK RBK </a:t>
                      </a: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с предварительным лимитом _________</a:t>
                      </a:r>
                      <a:r>
                        <a:rPr kumimoji="0" lang="ru-RU" sz="1200" b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млн.тг</a:t>
                      </a: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.</a:t>
                      </a:r>
                      <a:endParaRPr kumimoji="0" lang="kk-KZ" sz="12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sym typeface="Arial"/>
                      </a:endParaRPr>
                    </a:p>
                  </a:txBody>
                  <a:tcPr marL="6550" marR="6550" marT="65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lang="ru-RU" sz="1250" b="1" u="none" strike="noStrike" cap="non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250" b="1" u="none" strike="noStrike" cap="none" dirty="0"/>
                        <a:t>Выпускаемая продукция в натуральном и стоимостном выражении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250" b="1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                          </a:t>
                      </a:r>
                      <a:endParaRPr lang="ru-RU" sz="125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50" marR="6550" marT="6550" marB="0"/>
                </a:tc>
                <a:extLst>
                  <a:ext uri="{0D108BD9-81ED-4DB2-BD59-A6C34878D82A}">
                    <a16:rowId xmlns:a16="http://schemas.microsoft.com/office/drawing/2014/main" val="2412434471"/>
                  </a:ext>
                </a:extLst>
              </a:tr>
              <a:tr h="4534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50" b="1" u="none" strike="noStrike" cap="none" dirty="0"/>
                        <a:t>Планируемые налоговые отчисления в год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50" b="1" u="none" strike="noStrike" cap="none" dirty="0"/>
                        <a:t> </a:t>
                      </a:r>
                      <a:endParaRPr sz="125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lang="ru-RU" sz="1250" b="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722" marR="6722" marT="6722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E5239-846E-900F-B235-FBCEF653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68" y="1120498"/>
            <a:ext cx="3563073" cy="2665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57AEDF-351A-D3D6-E0E6-E82D266D6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68" y="3905392"/>
            <a:ext cx="3563073" cy="28138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DA6E43C-4D57-B924-6234-5309A581F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78759"/>
              </p:ext>
            </p:extLst>
          </p:nvPr>
        </p:nvGraphicFramePr>
        <p:xfrm>
          <a:off x="4646762" y="5095170"/>
          <a:ext cx="2898476" cy="1234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8476">
                  <a:extLst>
                    <a:ext uri="{9D8B030D-6E8A-4147-A177-3AD203B41FA5}">
                      <a16:colId xmlns:a16="http://schemas.microsoft.com/office/drawing/2014/main" val="3300178836"/>
                    </a:ext>
                  </a:extLst>
                </a:gridCol>
              </a:tblGrid>
              <a:tr h="275856">
                <a:tc>
                  <a:txBody>
                    <a:bodyPr/>
                    <a:lstStyle/>
                    <a:p>
                      <a:endParaRPr lang="ru-RU" sz="12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r>
                        <a:rPr lang="ru-RU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продукт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241900"/>
                  </a:ext>
                </a:extLst>
              </a:tr>
              <a:tr h="156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2,5%: 3,84 млн л на 1 171 млн тг в год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848931"/>
                  </a:ext>
                </a:extLst>
              </a:tr>
              <a:tr h="156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3,2% - 11,5 млн л на 3 340 млн тг в год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426491"/>
                  </a:ext>
                </a:extLst>
              </a:tr>
              <a:tr h="156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6,0% - 3,84 млн л на 1 229 млн тг в год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90285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E4E5096-D5B9-D431-7C36-074EFFB1B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44739"/>
              </p:ext>
            </p:extLst>
          </p:nvPr>
        </p:nvGraphicFramePr>
        <p:xfrm>
          <a:off x="7881735" y="5103942"/>
          <a:ext cx="2495910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910">
                  <a:extLst>
                    <a:ext uri="{9D8B030D-6E8A-4147-A177-3AD203B41FA5}">
                      <a16:colId xmlns:a16="http://schemas.microsoft.com/office/drawing/2014/main" val="3931519301"/>
                    </a:ext>
                  </a:extLst>
                </a:gridCol>
              </a:tblGrid>
              <a:tr h="426008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kk-KZ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год)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40411"/>
                  </a:ext>
                </a:extLst>
              </a:tr>
              <a:tr h="241405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Питьевой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1,34 млн л/483,8 млн тг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528073"/>
                  </a:ext>
                </a:extLst>
              </a:tr>
              <a:tr h="241405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Классика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4 млн л/1 455 млн тг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06228"/>
                  </a:ext>
                </a:extLst>
              </a:tr>
              <a:tr h="397608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Снежок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1,34 млн л/1 229 млн тг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93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53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50"/>
          <p:cNvSpPr txBox="1"/>
          <p:nvPr/>
        </p:nvSpPr>
        <p:spPr>
          <a:xfrm>
            <a:off x="2866769" y="122705"/>
            <a:ext cx="6755026" cy="47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3600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ТОО «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_____________________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03" name="Google Shape;903;p50"/>
          <p:cNvGraphicFramePr/>
          <p:nvPr/>
        </p:nvGraphicFramePr>
        <p:xfrm>
          <a:off x="304803" y="5869577"/>
          <a:ext cx="2190363" cy="90777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314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2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9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окупаемости (лет)</a:t>
                      </a:r>
                      <a:endParaRPr sz="10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9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1" u="none" strike="noStrike" cap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 6 мес</a:t>
                      </a:r>
                      <a:r>
                        <a:rPr lang="ru-RU" sz="10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sz="1000" b="1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36000" marR="36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0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9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 (Внутренняя норма доходности, ВНД)</a:t>
                      </a:r>
                      <a:endParaRPr sz="10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9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18,0%</a:t>
                      </a:r>
                      <a:endParaRPr sz="10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Google Shape;860;p44">
            <a:extLst>
              <a:ext uri="{FF2B5EF4-FFF2-40B4-BE49-F238E27FC236}">
                <a16:creationId xmlns:a16="http://schemas.microsoft.com/office/drawing/2014/main" id="{4FEE55C2-1E5F-4784-8B30-7FAD58C2A40E}"/>
              </a:ext>
            </a:extLst>
          </p:cNvPr>
          <p:cNvSpPr txBox="1"/>
          <p:nvPr/>
        </p:nvSpPr>
        <p:spPr>
          <a:xfrm>
            <a:off x="1370586" y="541187"/>
            <a:ext cx="9610927" cy="30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SzPts val="2000"/>
            </a:pP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Открытие производства по 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</a:t>
            </a:r>
            <a:endParaRPr lang="ru-RU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69922" y="5866401"/>
          <a:ext cx="1944928" cy="90777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2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5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9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 (Чистая приведенная стоимость)</a:t>
                      </a:r>
                      <a:endParaRPr sz="9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9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4 414 </a:t>
                      </a:r>
                      <a:r>
                        <a:rPr lang="ru-RU" sz="900" b="1" u="none" strike="noStrike" cap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тг</a:t>
                      </a:r>
                      <a:endParaRPr sz="9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9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 дисконтирования</a:t>
                      </a:r>
                      <a:endParaRPr sz="900" b="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36000" marR="36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9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13,00%   </a:t>
                      </a:r>
                      <a:endParaRPr sz="900" b="1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36000" marR="36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03485"/>
              </p:ext>
            </p:extLst>
          </p:nvPr>
        </p:nvGraphicFramePr>
        <p:xfrm>
          <a:off x="8533792" y="837952"/>
          <a:ext cx="3513503" cy="5750557"/>
        </p:xfrm>
        <a:graphic>
          <a:graphicData uri="http://schemas.openxmlformats.org/drawingml/2006/table">
            <a:tbl>
              <a:tblPr>
                <a:tableStyleId>{1C886007-D292-4263-855F-A20E2B9DB7BC}</a:tableStyleId>
              </a:tblPr>
              <a:tblGrid>
                <a:gridCol w="25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57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</a:rPr>
                        <a:t>Экспликация по генплану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</a:rPr>
                        <a:t>№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</a:rPr>
                        <a:t>Наименование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</a:rPr>
                        <a:t>Площадь, м2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Офис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1 000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Производственное помещение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5 000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Склад готовой продукции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3 000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Склад гофротары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2 000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Котельная, водоподготовка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500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22888353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Градильня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500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295011011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Чилер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230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0982432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Техническая зона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800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Склад холодного хранения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2 000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363385632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Пропускной пункт (основной)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60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10812798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Пропускной пункт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86564058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Газ ШГРП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68475026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Трансформаторная подстанция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423429591"/>
                  </a:ext>
                </a:extLst>
              </a:tr>
              <a:tr h="28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Компрессорная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70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413479905"/>
                  </a:ext>
                </a:extLst>
              </a:tr>
              <a:tr h="284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Санитарная зона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20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 </a:t>
                      </a:r>
                      <a:endParaRPr lang="ru-RU" sz="9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Вспомогательное производство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/>
                        <a:t>5 000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60650102"/>
                  </a:ext>
                </a:extLst>
              </a:tr>
              <a:tr h="262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</a:t>
                      </a:r>
                      <a:endParaRPr lang="ru-RU" sz="9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Парковка 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/>
                        <a:t>600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0822327"/>
                  </a:ext>
                </a:extLst>
              </a:tr>
              <a:tr h="26263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/>
                        <a:t>Итого: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21 610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1124634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237791" y="5832910"/>
          <a:ext cx="2211850" cy="88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154">
                  <a:extLst>
                    <a:ext uri="{9D8B030D-6E8A-4147-A177-3AD203B41FA5}">
                      <a16:colId xmlns:a16="http://schemas.microsoft.com/office/drawing/2014/main" val="2888633761"/>
                    </a:ext>
                  </a:extLst>
                </a:gridCol>
                <a:gridCol w="1286696">
                  <a:extLst>
                    <a:ext uri="{9D8B030D-6E8A-4147-A177-3AD203B41FA5}">
                      <a16:colId xmlns:a16="http://schemas.microsoft.com/office/drawing/2014/main" val="714935385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982099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33534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7331" y="5869577"/>
          <a:ext cx="1610013" cy="88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494">
                  <a:extLst>
                    <a:ext uri="{9D8B030D-6E8A-4147-A177-3AD203B41FA5}">
                      <a16:colId xmlns:a16="http://schemas.microsoft.com/office/drawing/2014/main" val="1278374268"/>
                    </a:ext>
                  </a:extLst>
                </a:gridCol>
                <a:gridCol w="729519">
                  <a:extLst>
                    <a:ext uri="{9D8B030D-6E8A-4147-A177-3AD203B41FA5}">
                      <a16:colId xmlns:a16="http://schemas.microsoft.com/office/drawing/2014/main" val="3709027388"/>
                    </a:ext>
                  </a:extLst>
                </a:gridCol>
              </a:tblGrid>
              <a:tr h="467350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участка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 га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050047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застройки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20 310 м2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581076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79978"/>
              </p:ext>
            </p:extLst>
          </p:nvPr>
        </p:nvGraphicFramePr>
        <p:xfrm>
          <a:off x="6237792" y="5859155"/>
          <a:ext cx="2211849" cy="8882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27843">
                  <a:extLst>
                    <a:ext uri="{9D8B030D-6E8A-4147-A177-3AD203B41FA5}">
                      <a16:colId xmlns:a16="http://schemas.microsoft.com/office/drawing/2014/main" val="1296050316"/>
                    </a:ext>
                  </a:extLst>
                </a:gridCol>
                <a:gridCol w="884006">
                  <a:extLst>
                    <a:ext uri="{9D8B030D-6E8A-4147-A177-3AD203B41FA5}">
                      <a16:colId xmlns:a16="http://schemas.microsoft.com/office/drawing/2014/main" val="2389025851"/>
                    </a:ext>
                  </a:extLst>
                </a:gridCol>
              </a:tblGrid>
              <a:tr h="369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Плотность застройки 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0" marT="36000" marB="360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9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50,8%</a:t>
                      </a:r>
                      <a:endParaRPr sz="9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36000" marB="360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754750"/>
                  </a:ext>
                </a:extLst>
              </a:tr>
              <a:tr h="518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Минимальная плотность застройки по СН РК</a:t>
                      </a:r>
                    </a:p>
                  </a:txBody>
                  <a:tcPr marL="36000" marR="0" marT="36000" marB="360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ru-RU" sz="9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9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32061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207E70-0027-3452-C922-09E490790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3" y="837951"/>
            <a:ext cx="8144839" cy="496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DDC8D4-C973-7970-40BF-B04F0DF07A23}"/>
              </a:ext>
            </a:extLst>
          </p:cNvPr>
          <p:cNvSpPr txBox="1"/>
          <p:nvPr/>
        </p:nvSpPr>
        <p:spPr>
          <a:xfrm>
            <a:off x="7486650" y="4549259"/>
            <a:ext cx="3333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CF0C9-D98A-502B-C253-DD25DBE73B70}"/>
              </a:ext>
            </a:extLst>
          </p:cNvPr>
          <p:cNvSpPr txBox="1"/>
          <p:nvPr/>
        </p:nvSpPr>
        <p:spPr>
          <a:xfrm>
            <a:off x="5591175" y="4351377"/>
            <a:ext cx="3333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3D5854-ED72-194C-CF0E-D5C64B0D8964}"/>
              </a:ext>
            </a:extLst>
          </p:cNvPr>
          <p:cNvSpPr txBox="1"/>
          <p:nvPr/>
        </p:nvSpPr>
        <p:spPr>
          <a:xfrm>
            <a:off x="2266950" y="4364593"/>
            <a:ext cx="3333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569D5-FE27-A65E-16D0-D980B380512F}"/>
              </a:ext>
            </a:extLst>
          </p:cNvPr>
          <p:cNvSpPr txBox="1"/>
          <p:nvPr/>
        </p:nvSpPr>
        <p:spPr>
          <a:xfrm>
            <a:off x="4352155" y="3172326"/>
            <a:ext cx="3333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C518E4-106D-1082-A589-ABF4BAD5D37B}"/>
              </a:ext>
            </a:extLst>
          </p:cNvPr>
          <p:cNvSpPr txBox="1"/>
          <p:nvPr/>
        </p:nvSpPr>
        <p:spPr>
          <a:xfrm>
            <a:off x="6009361" y="1343526"/>
            <a:ext cx="3333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7568B3-95B7-FB0B-450F-28D3B03F3A73}"/>
              </a:ext>
            </a:extLst>
          </p:cNvPr>
          <p:cNvSpPr txBox="1"/>
          <p:nvPr/>
        </p:nvSpPr>
        <p:spPr>
          <a:xfrm>
            <a:off x="6869889" y="1819776"/>
            <a:ext cx="3333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33E36A-7408-E04D-35E3-67787553EA5A}"/>
              </a:ext>
            </a:extLst>
          </p:cNvPr>
          <p:cNvSpPr txBox="1"/>
          <p:nvPr/>
        </p:nvSpPr>
        <p:spPr>
          <a:xfrm>
            <a:off x="628650" y="3764518"/>
            <a:ext cx="3333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FA60C-A0C6-C8E8-7503-329CE539AC3E}"/>
              </a:ext>
            </a:extLst>
          </p:cNvPr>
          <p:cNvSpPr txBox="1"/>
          <p:nvPr/>
        </p:nvSpPr>
        <p:spPr>
          <a:xfrm>
            <a:off x="2161791" y="3172326"/>
            <a:ext cx="3333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D8B447-C5EC-1F8F-55D8-13415D90FD2D}"/>
              </a:ext>
            </a:extLst>
          </p:cNvPr>
          <p:cNvSpPr txBox="1"/>
          <p:nvPr/>
        </p:nvSpPr>
        <p:spPr>
          <a:xfrm>
            <a:off x="7820025" y="3579852"/>
            <a:ext cx="3333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3294A1-1DD5-658D-00CF-DA3F3D922D1D}"/>
              </a:ext>
            </a:extLst>
          </p:cNvPr>
          <p:cNvSpPr txBox="1"/>
          <p:nvPr/>
        </p:nvSpPr>
        <p:spPr>
          <a:xfrm>
            <a:off x="628650" y="2564368"/>
            <a:ext cx="4191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C3DB86-73F9-0D6D-8A4D-5D54595AA84A}"/>
              </a:ext>
            </a:extLst>
          </p:cNvPr>
          <p:cNvSpPr txBox="1"/>
          <p:nvPr/>
        </p:nvSpPr>
        <p:spPr>
          <a:xfrm>
            <a:off x="6869889" y="1343526"/>
            <a:ext cx="44531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E601A3-B1F8-1B67-B26E-04D9ECE280EE}"/>
              </a:ext>
            </a:extLst>
          </p:cNvPr>
          <p:cNvSpPr txBox="1"/>
          <p:nvPr/>
        </p:nvSpPr>
        <p:spPr>
          <a:xfrm>
            <a:off x="6757953" y="951326"/>
            <a:ext cx="44531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F15758-428E-594C-D14A-D94C57764AAA}"/>
              </a:ext>
            </a:extLst>
          </p:cNvPr>
          <p:cNvSpPr txBox="1"/>
          <p:nvPr/>
        </p:nvSpPr>
        <p:spPr>
          <a:xfrm>
            <a:off x="6275221" y="2379702"/>
            <a:ext cx="44531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745F1-97A2-A8E9-20C2-65A680B36F17}"/>
              </a:ext>
            </a:extLst>
          </p:cNvPr>
          <p:cNvSpPr txBox="1"/>
          <p:nvPr/>
        </p:nvSpPr>
        <p:spPr>
          <a:xfrm>
            <a:off x="6124575" y="1924082"/>
            <a:ext cx="4191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4а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21DE83-088A-878B-B084-178252DC2FCB}"/>
              </a:ext>
            </a:extLst>
          </p:cNvPr>
          <p:cNvSpPr txBox="1"/>
          <p:nvPr/>
        </p:nvSpPr>
        <p:spPr>
          <a:xfrm>
            <a:off x="671512" y="4780002"/>
            <a:ext cx="4191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14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19E1CB-9753-D512-0D2F-824F820FFFE2}"/>
              </a:ext>
            </a:extLst>
          </p:cNvPr>
          <p:cNvSpPr txBox="1"/>
          <p:nvPr/>
        </p:nvSpPr>
        <p:spPr>
          <a:xfrm>
            <a:off x="1062037" y="1305894"/>
            <a:ext cx="4191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36B955-E897-B5B5-1973-BABE0812152B}"/>
              </a:ext>
            </a:extLst>
          </p:cNvPr>
          <p:cNvSpPr txBox="1"/>
          <p:nvPr/>
        </p:nvSpPr>
        <p:spPr>
          <a:xfrm>
            <a:off x="4167671" y="1262890"/>
            <a:ext cx="4191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240737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Props1.xml><?xml version="1.0" encoding="utf-8"?>
<ds:datastoreItem xmlns:ds="http://schemas.openxmlformats.org/officeDocument/2006/customXml" ds:itemID="{7ED8476F-BF2E-4AEC-923C-0CA076859364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21546</TotalTime>
  <Words>329</Words>
  <Application>Microsoft Office PowerPoint</Application>
  <PresentationFormat>Широкоэкранный</PresentationFormat>
  <Paragraphs>121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Simple Light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Timofey</dc:creator>
  <cp:lastModifiedBy>Данияр Кизатов</cp:lastModifiedBy>
  <cp:revision>418</cp:revision>
  <cp:lastPrinted>2023-06-14T05:08:52Z</cp:lastPrinted>
  <dcterms:created xsi:type="dcterms:W3CDTF">2019-02-20T04:32:47Z</dcterms:created>
  <dcterms:modified xsi:type="dcterms:W3CDTF">2026-02-27T05:09:19Z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